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891" r:id="rId3"/>
    <p:sldId id="924" r:id="rId4"/>
    <p:sldId id="923" r:id="rId5"/>
    <p:sldId id="902" r:id="rId6"/>
    <p:sldId id="925" r:id="rId7"/>
    <p:sldId id="887" r:id="rId8"/>
    <p:sldId id="926" r:id="rId9"/>
    <p:sldId id="927" r:id="rId10"/>
    <p:sldId id="905" r:id="rId11"/>
    <p:sldId id="906" r:id="rId12"/>
    <p:sldId id="907" r:id="rId13"/>
    <p:sldId id="908" r:id="rId14"/>
    <p:sldId id="928" r:id="rId15"/>
    <p:sldId id="929" r:id="rId16"/>
    <p:sldId id="911" r:id="rId17"/>
    <p:sldId id="922" r:id="rId18"/>
    <p:sldId id="913" r:id="rId19"/>
    <p:sldId id="914" r:id="rId20"/>
    <p:sldId id="915" r:id="rId21"/>
    <p:sldId id="916" r:id="rId22"/>
    <p:sldId id="917" r:id="rId23"/>
    <p:sldId id="918" r:id="rId24"/>
    <p:sldId id="919" r:id="rId25"/>
    <p:sldId id="920" r:id="rId26"/>
    <p:sldId id="9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71378" autoAdjust="0"/>
  </p:normalViewPr>
  <p:slideViewPr>
    <p:cSldViewPr snapToGrid="0">
      <p:cViewPr varScale="1">
        <p:scale>
          <a:sx n="47" d="100"/>
          <a:sy n="47" d="100"/>
        </p:scale>
        <p:origin x="738" y="60"/>
      </p:cViewPr>
      <p:guideLst/>
    </p:cSldViewPr>
  </p:slideViewPr>
  <p:notesTextViewPr>
    <p:cViewPr>
      <p:scale>
        <a:sx n="1" d="1"/>
        <a:sy n="1" d="1"/>
      </p:scale>
      <p:origin x="0" y="-15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Canfield" userId="7f4623e6-8a00-4392-ada9-b7ed26f39e45" providerId="ADAL" clId="{76156194-DA01-4A72-9D0D-3B99C2364BDF}"/>
    <pc:docChg chg="modSld">
      <pc:chgData name="Sarah Canfield" userId="7f4623e6-8a00-4392-ada9-b7ed26f39e45" providerId="ADAL" clId="{76156194-DA01-4A72-9D0D-3B99C2364BDF}" dt="2024-03-26T19:33:17.176" v="4" actId="20577"/>
      <pc:docMkLst>
        <pc:docMk/>
      </pc:docMkLst>
      <pc:sldChg chg="modNotesTx">
        <pc:chgData name="Sarah Canfield" userId="7f4623e6-8a00-4392-ada9-b7ed26f39e45" providerId="ADAL" clId="{76156194-DA01-4A72-9D0D-3B99C2364BDF}" dt="2024-03-26T19:32:58.736" v="3" actId="20577"/>
        <pc:sldMkLst>
          <pc:docMk/>
          <pc:sldMk cId="2650263646" sldId="916"/>
        </pc:sldMkLst>
      </pc:sldChg>
      <pc:sldChg chg="modNotesTx">
        <pc:chgData name="Sarah Canfield" userId="7f4623e6-8a00-4392-ada9-b7ed26f39e45" providerId="ADAL" clId="{76156194-DA01-4A72-9D0D-3B99C2364BDF}" dt="2024-03-26T19:33:17.176" v="4" actId="20577"/>
        <pc:sldMkLst>
          <pc:docMk/>
          <pc:sldMk cId="311030072" sldId="923"/>
        </pc:sldMkLst>
      </pc:sldChg>
      <pc:sldChg chg="modNotesTx">
        <pc:chgData name="Sarah Canfield" userId="7f4623e6-8a00-4392-ada9-b7ed26f39e45" providerId="ADAL" clId="{76156194-DA01-4A72-9D0D-3B99C2364BDF}" dt="2024-03-26T19:32:44.081" v="2" actId="20577"/>
        <pc:sldMkLst>
          <pc:docMk/>
          <pc:sldMk cId="2203255194" sldId="9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67610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Both the territories of Kansas and Nebraska were above the line drawn in the Missouri Compromise of 1820. Why do you think it was decided that these new territories would choose their own states’ status of free or slave? </a:t>
            </a:r>
          </a:p>
          <a:p>
            <a:endParaRPr lang="en-US" dirty="0"/>
          </a:p>
          <a:p>
            <a:r>
              <a:rPr lang="en-US" dirty="0"/>
              <a:t>In the four years after this decision, bloodshed and violence dominated these territories with leaders from both slave holding and abolitionist factions.  Why do you think these groups were fighting? </a:t>
            </a:r>
          </a:p>
          <a:p>
            <a:endParaRPr lang="en-US" dirty="0"/>
          </a:p>
          <a:p>
            <a:r>
              <a:rPr lang="en-US" dirty="0"/>
              <a:t>How</a:t>
            </a:r>
            <a:r>
              <a:rPr lang="en-US" baseline="0" dirty="0"/>
              <a:t> d</a:t>
            </a:r>
            <a:r>
              <a:rPr lang="en-US" dirty="0"/>
              <a:t>o you think news of this fighting affected Americans throughout the country?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59154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p>
          <a:p>
            <a:r>
              <a:rPr lang="en-US" dirty="0"/>
              <a:t>What did the Kansas-Nebraska Act do to the Missouri Compromise?  (Repealed the compromise)</a:t>
            </a:r>
          </a:p>
          <a:p>
            <a:endParaRPr lang="en-US" dirty="0"/>
          </a:p>
          <a:p>
            <a:r>
              <a:rPr lang="en-US" dirty="0"/>
              <a:t>Have students fill in the Kansas-Nebraska Act portion of their Comparisons note sheet using one of the scenario cards.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6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a:t>
            </a:r>
          </a:p>
          <a:p>
            <a:pPr defTabSz="931774">
              <a:defRPr/>
            </a:pPr>
            <a:r>
              <a:rPr lang="en-US" dirty="0"/>
              <a:t>According to the document above, whom does this person think the Supreme Court is favoring? </a:t>
            </a:r>
          </a:p>
          <a:p>
            <a:endParaRPr lang="en-US" b="1" dirty="0"/>
          </a:p>
          <a:p>
            <a:endParaRPr lang="en-US" b="1"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273969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evening of October 16, 1859 John Brown, a staunch abolitionist, and a group of his supporters left their farmhouse hide-out </a:t>
            </a:r>
            <a:r>
              <a:rPr lang="en-US" dirty="0" err="1"/>
              <a:t>en</a:t>
            </a:r>
            <a:r>
              <a:rPr lang="en-US" dirty="0"/>
              <a:t> route to Harpers Ferry. Descending upon the town in the early hours of October 17th, Brown and his men captured prominent citizens and seized the federal armory and arsenal.  Brown had hopes that the local slave population would join the raid and through the raid’s success weapons would be supplied to slaves and freedom fighters throughout the country.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409621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held down by the local militia in the late morning of the 17th, Brown took refuge in the arsenal’s engine house. However, this sanctuary from the fire storm did not last long, when in the late afternoon US Marines under Colonel Robert E. Lee arrived and stormed the engine house, killing many of the raiders and capturing Brown.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84057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Brown was quickly placed on trial and charged with treason against the state of Virginia, murder, and slave insurrection. Brown was sentenced to death for his crimes and hanged on December 2, 1859.</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275003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Is John</a:t>
            </a:r>
            <a:r>
              <a:rPr lang="en-US" baseline="0" dirty="0"/>
              <a:t> Brown a martyr or terrorist? Or both?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254405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26394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Handout</a:t>
            </a:r>
            <a:r>
              <a:rPr lang="en-US" sz="1200" kern="1200" dirty="0">
                <a:solidFill>
                  <a:schemeClr val="tx1"/>
                </a:solidFill>
                <a:effectLst/>
                <a:latin typeface="+mn-lt"/>
                <a:ea typeface="+mn-ea"/>
                <a:cs typeface="+mn-cs"/>
              </a:rPr>
              <a:t> “National Expansion” map and identify free and slave states.  Have students follow directions and answer the question.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number of free and slave states</a:t>
            </a:r>
            <a:r>
              <a:rPr lang="en-US" sz="1200" kern="1200" baseline="0" dirty="0">
                <a:solidFill>
                  <a:schemeClr val="tx1"/>
                </a:solidFill>
                <a:effectLst/>
                <a:latin typeface="+mn-lt"/>
                <a:ea typeface="+mn-ea"/>
                <a:cs typeface="+mn-cs"/>
              </a:rPr>
              <a:t> are currently equal, meaning that representation for all states is equal in congress.</a:t>
            </a:r>
          </a:p>
          <a:p>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the Northern free states and Southern slave states had stereotyped views of each other:</a:t>
            </a:r>
          </a:p>
          <a:p>
            <a:pPr marL="628650" lvl="1" indent="-171450">
              <a:buFont typeface="Arial" pitchFamily="34" charset="0"/>
              <a:buChar char="•"/>
            </a:pPr>
            <a:r>
              <a:rPr lang="en-US" sz="1200" kern="1200" dirty="0">
                <a:solidFill>
                  <a:schemeClr val="tx1"/>
                </a:solidFill>
                <a:effectLst/>
                <a:latin typeface="+mn-lt"/>
                <a:ea typeface="+mn-ea"/>
                <a:cs typeface="+mn-cs"/>
              </a:rPr>
              <a:t>Northern free states believed the white Southerners were aristocratic, lazy wealthy planters who succeeded due to slave labor</a:t>
            </a:r>
          </a:p>
          <a:p>
            <a:pPr marL="628650" lvl="1" indent="-171450">
              <a:buFont typeface="Arial" pitchFamily="34" charset="0"/>
              <a:buChar char="•"/>
            </a:pPr>
            <a:r>
              <a:rPr lang="en-US" sz="1200" kern="1200" dirty="0">
                <a:solidFill>
                  <a:schemeClr val="tx1"/>
                </a:solidFill>
                <a:effectLst/>
                <a:latin typeface="+mn-lt"/>
                <a:ea typeface="+mn-ea"/>
                <a:cs typeface="+mn-cs"/>
              </a:rPr>
              <a:t>Southern slave states believed that Northerners were greedy capitalists, commercial and materialistic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8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In 1819 Missouri wants to enter the Union as a slave state.  Refer to National Expansion handout and note that if this happens, slave states would have more representation in Congress. </a:t>
            </a:r>
          </a:p>
          <a:p>
            <a:endParaRPr lang="en-US" dirty="0"/>
          </a:p>
          <a:p>
            <a:r>
              <a:rPr lang="en-US" b="1" dirty="0"/>
              <a:t>Ask: </a:t>
            </a:r>
            <a:r>
              <a:rPr lang="en-US" dirty="0"/>
              <a:t>Should Missouri enter as free or slave?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3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pPr marL="171450" indent="-171450">
              <a:buFont typeface="Arial" pitchFamily="34" charset="0"/>
              <a:buChar char="•"/>
            </a:pPr>
            <a:r>
              <a:rPr lang="en-US" dirty="0"/>
              <a:t>According to the document, what is prohibited in the territory north of thirty-six degrees and thirty minutes north latitude? </a:t>
            </a:r>
          </a:p>
          <a:p>
            <a:pPr marL="171450" indent="-171450">
              <a:buFont typeface="Arial" pitchFamily="34" charset="0"/>
              <a:buChar char="•"/>
            </a:pPr>
            <a:r>
              <a:rPr lang="en-US" dirty="0"/>
              <a:t>According to the document, what will happen to a person who escapes to the territory described above? </a:t>
            </a:r>
          </a:p>
          <a:p>
            <a:pPr marL="171450" indent="-171450">
              <a:buFont typeface="Arial" pitchFamily="34" charset="0"/>
              <a:buChar char="•"/>
            </a:pPr>
            <a:r>
              <a:rPr lang="en-US" dirty="0"/>
              <a:t>Why do you think this document from 1820 is relevant when discussing the Civil War? </a:t>
            </a:r>
          </a:p>
          <a:p>
            <a:pPr marL="171450" indent="-171450">
              <a:buFont typeface="Arial" pitchFamily="34" charset="0"/>
              <a:buChar char="•"/>
            </a:pPr>
            <a:r>
              <a:rPr lang="en-US" dirty="0"/>
              <a:t>Note</a:t>
            </a:r>
            <a:r>
              <a:rPr lang="en-US" baseline="0" dirty="0"/>
              <a:t> also escaped slaves may be reclaimed.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109100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Discuss: </a:t>
            </a:r>
          </a:p>
          <a:p>
            <a:pPr lvl="0"/>
            <a:r>
              <a:rPr lang="en-US" sz="1800" kern="1200" dirty="0">
                <a:solidFill>
                  <a:schemeClr val="tx1"/>
                </a:solidFill>
                <a:effectLst/>
                <a:latin typeface="+mn-lt"/>
                <a:ea typeface="+mn-ea"/>
                <a:cs typeface="+mn-cs"/>
              </a:rPr>
              <a:t>According to the Missouri Compromise of 1820, what can the students expect to occur with the territories above and below 36</a:t>
            </a:r>
            <a:r>
              <a:rPr lang="en-US" sz="1800" kern="1200" baseline="30000" dirty="0">
                <a:solidFill>
                  <a:schemeClr val="tx1"/>
                </a:solidFill>
                <a:effectLst/>
                <a:latin typeface="+mn-lt"/>
                <a:ea typeface="+mn-ea"/>
                <a:cs typeface="+mn-cs"/>
              </a:rPr>
              <a:t>0</a:t>
            </a:r>
            <a:r>
              <a:rPr lang="en-US" sz="1800" kern="1200" dirty="0">
                <a:solidFill>
                  <a:schemeClr val="tx1"/>
                </a:solidFill>
                <a:effectLst/>
                <a:latin typeface="+mn-lt"/>
                <a:ea typeface="+mn-ea"/>
                <a:cs typeface="+mn-cs"/>
              </a:rPr>
              <a:t>30’?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Map Credit:</a:t>
            </a:r>
            <a:br>
              <a:rPr lang="en-US" sz="1200" kern="1200" dirty="0">
                <a:solidFill>
                  <a:schemeClr val="tx1"/>
                </a:solidFill>
                <a:effectLst/>
                <a:latin typeface="+mn-lt"/>
                <a:ea typeface="+mn-ea"/>
                <a:cs typeface="+mn-cs"/>
              </a:rPr>
            </a:br>
            <a:r>
              <a:rPr lang="en-US" sz="1200" dirty="0"/>
              <a:t>Robert Hall, Harriet Smither, and Clarence Ousley, </a:t>
            </a:r>
            <a:r>
              <a:rPr lang="en-US" sz="1200" i="1" dirty="0"/>
              <a:t>A History of the United States </a:t>
            </a:r>
            <a:r>
              <a:rPr lang="en-US" sz="1200" dirty="0"/>
              <a:t>(Dallas, TX: The Southern Publishing Company, 1920) 308.</a:t>
            </a:r>
            <a:r>
              <a:rPr lang="en-US" sz="1200" baseline="0" dirty="0"/>
              <a:t> </a:t>
            </a:r>
            <a:r>
              <a:rPr lang="en-US" sz="1200" dirty="0"/>
              <a:t>Courtesy the private collection of Roy Winkelman. Retrieved February 11, 2011, from http://etc.usf.edu/maps/pages/5200/5289/5289.htm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286109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a:t>
            </a:r>
          </a:p>
          <a:p>
            <a:pPr marL="171450" indent="-171450">
              <a:buFont typeface="Arial" pitchFamily="34" charset="0"/>
              <a:buChar char="•"/>
            </a:pPr>
            <a:r>
              <a:rPr lang="en-US" dirty="0"/>
              <a:t>According to the document, which institution is causing conflict between the states? </a:t>
            </a:r>
          </a:p>
          <a:p>
            <a:pPr marL="171450" indent="-171450">
              <a:buFont typeface="Arial" pitchFamily="34" charset="0"/>
              <a:buChar char="•"/>
            </a:pPr>
            <a:r>
              <a:rPr lang="en-US" dirty="0"/>
              <a:t>According to the document, did California enter the Union as a free or slave state?  (California</a:t>
            </a:r>
            <a:r>
              <a:rPr lang="en-US" baseline="0" dirty="0"/>
              <a:t> requested to enter as a free state; therefore, it did without the ‘imposition of Congress.’</a:t>
            </a:r>
            <a:endParaRPr lang="en-US" dirty="0"/>
          </a:p>
          <a:p>
            <a:pPr marL="171450" indent="-171450">
              <a:buFont typeface="Arial" pitchFamily="34" charset="0"/>
              <a:buChar char="•"/>
            </a:pPr>
            <a:r>
              <a:rPr lang="en-US" dirty="0"/>
              <a:t>According to the document, what does Congress not have the power to do? </a:t>
            </a:r>
          </a:p>
          <a:p>
            <a:pPr marL="171450" indent="-171450">
              <a:buFont typeface="Arial" pitchFamily="34" charset="0"/>
              <a:buChar char="•"/>
            </a:pPr>
            <a:r>
              <a:rPr lang="en-US" dirty="0"/>
              <a:t>How do you think the country reacted?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04820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In the Compromise of 1850 the Southern slave states agreed to California’s entry as a free state in exchange for a stronger Fugitive Slave Act.  The Fugitive Slave Act is part of the Compromise of 1850. </a:t>
            </a:r>
          </a:p>
          <a:p>
            <a:pPr marL="171450" lvl="0" indent="-171450">
              <a:buFont typeface="Arial" pitchFamily="34" charset="0"/>
              <a:buChar char="•"/>
            </a:pPr>
            <a:r>
              <a:rPr lang="en-US" sz="1200" kern="1200" dirty="0">
                <a:solidFill>
                  <a:schemeClr val="tx1"/>
                </a:solidFill>
                <a:effectLst/>
                <a:latin typeface="+mn-lt"/>
                <a:ea typeface="+mn-ea"/>
                <a:cs typeface="+mn-cs"/>
              </a:rPr>
              <a:t>Established by the Judicial Courts of the United States</a:t>
            </a:r>
          </a:p>
          <a:p>
            <a:pPr marL="171450" lvl="0" indent="-171450">
              <a:buFont typeface="Arial" pitchFamily="34" charset="0"/>
              <a:buChar char="•"/>
            </a:pPr>
            <a:r>
              <a:rPr lang="en-US" sz="1200" kern="1200" dirty="0">
                <a:solidFill>
                  <a:schemeClr val="tx1"/>
                </a:solidFill>
                <a:effectLst/>
                <a:latin typeface="+mn-lt"/>
                <a:ea typeface="+mn-ea"/>
                <a:cs typeface="+mn-cs"/>
              </a:rPr>
              <a:t>U.S. Marshalls and slave owners and others can pursue and reclaim escaped slaves in Northern states</a:t>
            </a:r>
          </a:p>
          <a:p>
            <a:pPr marL="171450" lvl="0" indent="-171450">
              <a:buFont typeface="Arial" pitchFamily="34" charset="0"/>
              <a:buChar char="•"/>
            </a:pPr>
            <a:r>
              <a:rPr lang="en-US" sz="1200" kern="1200" dirty="0">
                <a:solidFill>
                  <a:schemeClr val="tx1"/>
                </a:solidFill>
                <a:effectLst/>
                <a:latin typeface="+mn-lt"/>
                <a:ea typeface="+mn-ea"/>
                <a:cs typeface="+mn-cs"/>
              </a:rPr>
              <a:t>Failure to cooperate will result in a $1,000 fine and prison term of up to 6 months.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p>
          <a:p>
            <a:pPr marL="171450" lvl="0" indent="-171450">
              <a:buFont typeface="Arial" pitchFamily="34" charset="0"/>
              <a:buChar char="•"/>
            </a:pPr>
            <a:r>
              <a:rPr lang="en-US" sz="1200" kern="1200" dirty="0">
                <a:solidFill>
                  <a:schemeClr val="tx1"/>
                </a:solidFill>
                <a:effectLst/>
                <a:latin typeface="+mn-lt"/>
                <a:ea typeface="+mn-ea"/>
                <a:cs typeface="+mn-cs"/>
              </a:rPr>
              <a:t>How do you think the citizens of the free states viewed the compromise, especially Section 7?  </a:t>
            </a:r>
          </a:p>
          <a:p>
            <a:pPr marL="171450" lvl="0" indent="-171450">
              <a:buFont typeface="Arial" pitchFamily="34" charset="0"/>
              <a:buChar char="•"/>
            </a:pPr>
            <a:r>
              <a:rPr lang="en-US" sz="1200" kern="1200" dirty="0">
                <a:solidFill>
                  <a:schemeClr val="tx1"/>
                </a:solidFill>
                <a:effectLst/>
                <a:latin typeface="+mn-lt"/>
                <a:ea typeface="+mn-ea"/>
                <a:cs typeface="+mn-cs"/>
              </a:rPr>
              <a:t>Why do you think the “Compromise of 1850”, including the Fugitive Slave Act, is called a compromise?  What issue do you think they are compromising over?</a:t>
            </a:r>
          </a:p>
          <a:p>
            <a:pPr marL="171450" indent="-171450">
              <a:buFont typeface="Arial" pitchFamily="34" charset="0"/>
              <a:buChar char="•"/>
            </a:pPr>
            <a:r>
              <a:rPr lang="en-US" sz="1200" kern="1200" dirty="0">
                <a:solidFill>
                  <a:schemeClr val="tx1"/>
                </a:solidFill>
                <a:effectLst/>
                <a:latin typeface="+mn-lt"/>
                <a:ea typeface="+mn-ea"/>
                <a:cs typeface="+mn-cs"/>
              </a:rPr>
              <a:t>How do you think people reacted?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6781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1854 -Kansas and Nebraska want to join the Union.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US government needs to decide</a:t>
            </a:r>
            <a:r>
              <a:rPr lang="en-US" sz="1200" kern="1200" baseline="0" dirty="0">
                <a:solidFill>
                  <a:schemeClr val="tx1"/>
                </a:solidFill>
                <a:effectLst/>
                <a:latin typeface="+mn-lt"/>
                <a:ea typeface="+mn-ea"/>
                <a:cs typeface="+mn-cs"/>
              </a:rPr>
              <a:t> if</a:t>
            </a:r>
            <a:r>
              <a:rPr lang="en-US" sz="1200" kern="1200" dirty="0">
                <a:solidFill>
                  <a:schemeClr val="tx1"/>
                </a:solidFill>
                <a:effectLst/>
                <a:latin typeface="+mn-lt"/>
                <a:ea typeface="+mn-ea"/>
                <a:cs typeface="+mn-cs"/>
              </a:rPr>
              <a:t> Kansas and Nebraska should enter as free or slave states.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89507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Ask:</a:t>
            </a:r>
            <a:r>
              <a:rPr lang="en-US" sz="1800" kern="1200" dirty="0">
                <a:solidFill>
                  <a:schemeClr val="tx1"/>
                </a:solidFill>
                <a:effectLst/>
                <a:latin typeface="+mn-lt"/>
                <a:ea typeface="+mn-ea"/>
                <a:cs typeface="+mn-cs"/>
              </a:rPr>
              <a:t> What decision would you make concerning Kansas and Nebraska?</a:t>
            </a:r>
          </a:p>
          <a:p>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334203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1860: Disunion</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D37E-4663-4F57-A184-5A7F59D4E301}"/>
              </a:ext>
            </a:extLst>
          </p:cNvPr>
          <p:cNvSpPr>
            <a:spLocks noGrp="1"/>
          </p:cNvSpPr>
          <p:nvPr>
            <p:ph type="title"/>
          </p:nvPr>
        </p:nvSpPr>
        <p:spPr>
          <a:xfrm>
            <a:off x="838200" y="271218"/>
            <a:ext cx="10515600" cy="885705"/>
          </a:xfrm>
        </p:spPr>
        <p:txBody>
          <a:bodyPr>
            <a:normAutofit/>
          </a:bodyPr>
          <a:lstStyle/>
          <a:p>
            <a:pPr algn="ctr"/>
            <a:r>
              <a:rPr lang="en-US" sz="4000" dirty="0"/>
              <a:t>Compromise of 1850</a:t>
            </a:r>
          </a:p>
        </p:txBody>
      </p:sp>
      <p:pic>
        <p:nvPicPr>
          <p:cNvPr id="4" name="Content Placeholder 3">
            <a:extLst>
              <a:ext uri="{FF2B5EF4-FFF2-40B4-BE49-F238E27FC236}">
                <a16:creationId xmlns:a16="http://schemas.microsoft.com/office/drawing/2014/main" id="{6E607869-3CDB-4B0A-A222-6EE765F5950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37049" y="1156923"/>
            <a:ext cx="7517902" cy="4544154"/>
          </a:xfrm>
          <a:prstGeom prst="rect">
            <a:avLst/>
          </a:prstGeom>
        </p:spPr>
      </p:pic>
    </p:spTree>
    <p:extLst>
      <p:ext uri="{BB962C8B-B14F-4D97-AF65-F5344CB8AC3E}">
        <p14:creationId xmlns:p14="http://schemas.microsoft.com/office/powerpoint/2010/main" val="12294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B00C-8849-4D9E-81A9-A7B93A5A43D4}"/>
              </a:ext>
            </a:extLst>
          </p:cNvPr>
          <p:cNvSpPr>
            <a:spLocks noGrp="1"/>
          </p:cNvSpPr>
          <p:nvPr>
            <p:ph type="title"/>
          </p:nvPr>
        </p:nvSpPr>
        <p:spPr>
          <a:xfrm>
            <a:off x="838200" y="365125"/>
            <a:ext cx="10515600" cy="885705"/>
          </a:xfrm>
        </p:spPr>
        <p:txBody>
          <a:bodyPr/>
          <a:lstStyle/>
          <a:p>
            <a:pPr algn="ctr"/>
            <a:r>
              <a:rPr lang="en-US" dirty="0"/>
              <a:t>Compromise of 1850</a:t>
            </a:r>
          </a:p>
        </p:txBody>
      </p:sp>
      <p:sp>
        <p:nvSpPr>
          <p:cNvPr id="3" name="Content Placeholder 2">
            <a:extLst>
              <a:ext uri="{FF2B5EF4-FFF2-40B4-BE49-F238E27FC236}">
                <a16:creationId xmlns:a16="http://schemas.microsoft.com/office/drawing/2014/main" id="{E20DBA04-E210-4A65-A5C2-62877E0CC7C6}"/>
              </a:ext>
            </a:extLst>
          </p:cNvPr>
          <p:cNvSpPr>
            <a:spLocks noGrp="1"/>
          </p:cNvSpPr>
          <p:nvPr>
            <p:ph idx="1"/>
          </p:nvPr>
        </p:nvSpPr>
        <p:spPr>
          <a:xfrm>
            <a:off x="838200" y="1250830"/>
            <a:ext cx="10515600" cy="4476202"/>
          </a:xfrm>
        </p:spPr>
        <p:txBody>
          <a:bodyPr/>
          <a:lstStyle/>
          <a:p>
            <a:pPr marL="0" lvl="0" indent="0">
              <a:spcBef>
                <a:spcPct val="0"/>
              </a:spcBef>
              <a:buNone/>
            </a:pPr>
            <a:r>
              <a:rPr lang="en-US" sz="2400" b="0" dirty="0">
                <a:latin typeface="Georgia" pitchFamily="18" charset="0"/>
                <a:ea typeface="Times New Roman" pitchFamily="18" charset="0"/>
              </a:rPr>
              <a:t>It being desirable, for the peace, concord, and harmony of the Union of these States, to settle and adjust amicably all existing questions of controversy between them arising out of the institution of slavery upon a fair, equitable and just basis: therefore,</a:t>
            </a:r>
          </a:p>
          <a:p>
            <a:pPr lvl="1">
              <a:spcBef>
                <a:spcPct val="0"/>
              </a:spcBef>
            </a:pPr>
            <a:r>
              <a:rPr lang="en-US" sz="2000" dirty="0">
                <a:solidFill>
                  <a:schemeClr val="accent4"/>
                </a:solidFill>
                <a:latin typeface="Georgia" pitchFamily="18" charset="0"/>
                <a:ea typeface="Times New Roman" pitchFamily="18" charset="0"/>
              </a:rPr>
              <a:t>1.  Resolved, That California, with suitable boundaries, ought, upon her application to be admitted as one of the States of this Union, without the imposition by Congress of any restriction in respect to the exclusion or introduction of slavery within those boundaries.</a:t>
            </a:r>
          </a:p>
          <a:p>
            <a:pPr lvl="1">
              <a:spcBef>
                <a:spcPct val="0"/>
              </a:spcBef>
            </a:pPr>
            <a:r>
              <a:rPr lang="en-US" sz="2000" dirty="0">
                <a:solidFill>
                  <a:schemeClr val="accent4"/>
                </a:solidFill>
                <a:latin typeface="Georgia" pitchFamily="18" charset="0"/>
                <a:ea typeface="Times New Roman" pitchFamily="18" charset="0"/>
              </a:rPr>
              <a:t>2. Resolved, That as slavery does not exist by law, and is not likely to be introduced into any of the territory acquired by the United States from the republic of Mexico…</a:t>
            </a:r>
          </a:p>
          <a:p>
            <a:pPr lvl="1">
              <a:spcBef>
                <a:spcPct val="0"/>
              </a:spcBef>
            </a:pPr>
            <a:r>
              <a:rPr lang="en-US" sz="2000" dirty="0">
                <a:solidFill>
                  <a:schemeClr val="accent4"/>
                </a:solidFill>
                <a:latin typeface="Georgia" pitchFamily="18" charset="0"/>
                <a:ea typeface="Times New Roman" pitchFamily="18" charset="0"/>
              </a:rPr>
              <a:t>8. Resolved, That Congress has no power to promote or obstruct the trade in slaves 	between the slaveholding States; but that the admission or exclusion of slaves brought from one into another of them depends exclusively upon their own particular laws.</a:t>
            </a:r>
            <a:endParaRPr lang="en-US" sz="2000" dirty="0">
              <a:solidFill>
                <a:schemeClr val="accent4"/>
              </a:solidFill>
              <a:latin typeface="Georgia" pitchFamily="18" charset="0"/>
            </a:endParaRPr>
          </a:p>
          <a:p>
            <a:endParaRPr lang="en-US" dirty="0"/>
          </a:p>
        </p:txBody>
      </p:sp>
    </p:spTree>
    <p:extLst>
      <p:ext uri="{BB962C8B-B14F-4D97-AF65-F5344CB8AC3E}">
        <p14:creationId xmlns:p14="http://schemas.microsoft.com/office/powerpoint/2010/main" val="400515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A1AE-0A89-48F7-8413-5196F1F4795C}"/>
              </a:ext>
            </a:extLst>
          </p:cNvPr>
          <p:cNvSpPr>
            <a:spLocks noGrp="1"/>
          </p:cNvSpPr>
          <p:nvPr>
            <p:ph type="title"/>
          </p:nvPr>
        </p:nvSpPr>
        <p:spPr>
          <a:xfrm>
            <a:off x="314826" y="365126"/>
            <a:ext cx="6085974" cy="966370"/>
          </a:xfrm>
        </p:spPr>
        <p:txBody>
          <a:bodyPr>
            <a:normAutofit fontScale="90000"/>
          </a:bodyPr>
          <a:lstStyle/>
          <a:p>
            <a:pPr algn="ctr"/>
            <a:r>
              <a:rPr lang="en-US" sz="4000" dirty="0"/>
              <a:t>Excerpt, The Fugitive Slave Act</a:t>
            </a:r>
          </a:p>
        </p:txBody>
      </p:sp>
      <p:sp>
        <p:nvSpPr>
          <p:cNvPr id="4" name="Content Placeholder 3">
            <a:extLst>
              <a:ext uri="{FF2B5EF4-FFF2-40B4-BE49-F238E27FC236}">
                <a16:creationId xmlns:a16="http://schemas.microsoft.com/office/drawing/2014/main" id="{808C87E9-D4BA-4EEB-BAA5-A9C7A81DC37F}"/>
              </a:ext>
            </a:extLst>
          </p:cNvPr>
          <p:cNvSpPr>
            <a:spLocks noGrp="1"/>
          </p:cNvSpPr>
          <p:nvPr>
            <p:ph idx="1"/>
          </p:nvPr>
        </p:nvSpPr>
        <p:spPr>
          <a:xfrm>
            <a:off x="1210176" y="1696954"/>
            <a:ext cx="4295274" cy="4022640"/>
          </a:xfrm>
          <a:prstGeom prst="rect">
            <a:avLst/>
          </a:prstGeom>
        </p:spPr>
        <p:txBody>
          <a:bodyPr wrap="square">
            <a:spAutoFit/>
          </a:bodyPr>
          <a:lstStyle/>
          <a:p>
            <a:pPr marL="0" indent="0">
              <a:buNone/>
            </a:pPr>
            <a:r>
              <a:rPr lang="en-US" sz="1600" dirty="0">
                <a:solidFill>
                  <a:srgbClr val="225790"/>
                </a:solidFill>
                <a:latin typeface="+mj-lt"/>
              </a:rPr>
              <a:t>Section 6</a:t>
            </a:r>
          </a:p>
          <a:p>
            <a:pPr marL="0" indent="0">
              <a:buNone/>
            </a:pPr>
            <a:r>
              <a:rPr lang="en-US" sz="1600" b="0" dirty="0">
                <a:latin typeface="Georgia" pitchFamily="18" charset="0"/>
              </a:rPr>
              <a:t>And be it further enacted, That when a person held to service or labor in any State or Territory of the United States, has heretofore or shall hereafter escape into another State or Territory of the United States, the person or persons to whom such service or labor may be due… may pursue and reclaim such fugitive person, either by procuring a warrant or by seizing and arresting such fugitive, where the same can be done without process… </a:t>
            </a:r>
          </a:p>
          <a:p>
            <a:endParaRPr lang="en-US" sz="1600" b="0" dirty="0">
              <a:latin typeface="Georgia" pitchFamily="18" charset="0"/>
            </a:endParaRPr>
          </a:p>
          <a:p>
            <a:pPr marL="0" indent="0">
              <a:buNone/>
            </a:pPr>
            <a:r>
              <a:rPr lang="en-US" sz="1600" b="0" dirty="0">
                <a:latin typeface="Georgia" pitchFamily="18" charset="0"/>
              </a:rPr>
              <a:t>In no trial or hearing under this act shall the testimony of such alleged fugitive be admitted in evidence</a:t>
            </a:r>
          </a:p>
        </p:txBody>
      </p:sp>
      <p:sp>
        <p:nvSpPr>
          <p:cNvPr id="5" name="Rectangle 1">
            <a:extLst>
              <a:ext uri="{FF2B5EF4-FFF2-40B4-BE49-F238E27FC236}">
                <a16:creationId xmlns:a16="http://schemas.microsoft.com/office/drawing/2014/main" id="{0B2071A6-E4C7-490F-A4EE-4315160FC36A}"/>
              </a:ext>
            </a:extLst>
          </p:cNvPr>
          <p:cNvSpPr>
            <a:spLocks noChangeArrowheads="1"/>
          </p:cNvSpPr>
          <p:nvPr/>
        </p:nvSpPr>
        <p:spPr bwMode="auto">
          <a:xfrm>
            <a:off x="6686552" y="377326"/>
            <a:ext cx="42672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225790"/>
                </a:solidFill>
                <a:effectLst/>
                <a:latin typeface="+mj-lt"/>
                <a:ea typeface="Times New Roman" pitchFamily="18" charset="0"/>
                <a:cs typeface="Times New Roman" pitchFamily="18" charset="0"/>
              </a:rPr>
              <a:t>Section 7</a:t>
            </a:r>
            <a:endParaRPr kumimoji="0" lang="en-US" sz="1600" b="1" i="0" u="none" strike="noStrike" cap="none" normalizeH="0" baseline="0" dirty="0">
              <a:ln>
                <a:noFill/>
              </a:ln>
              <a:solidFill>
                <a:srgbClr val="22579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effectLst/>
                <a:latin typeface="Georgia" pitchFamily="18" charset="0"/>
                <a:ea typeface="Times New Roman" pitchFamily="18" charset="0"/>
                <a:cs typeface="Times New Roman" pitchFamily="18" charset="0"/>
              </a:rPr>
              <a:t>And be it further enacted, That any person who shall knowingly and willingly obstruct, hinder, or prevent such claimant, his agent or attorney, or any person or persons lawfully assisting him, her, or them, from arresting such a fugitive from service or labor,…or shall harbor or conceal such fugitive, so as to prevent the discovery and arrest of such person, after notice or knowledge of the fact that such person was a fugitive from service or labor as aforesaid, shall, for either of said offences, be subject to a fine not exceeding one thousand dollars, and imprisonment not exceeding six months, by indictment and conviction before the District Court of the United States and shall moreover forfeit and pay, by way of civil damages to the party injured by such illegal conduct, the sum of one thousand dollars for each fugitive so lost as aforesaid, to be recovered by action of debt, in any of the District or Territorial  Courts…</a:t>
            </a:r>
            <a:endParaRPr kumimoji="0" lang="en-US" sz="1600" i="0" u="none" strike="noStrike" cap="none" normalizeH="0" baseline="0" dirty="0">
              <a:ln>
                <a:noFill/>
              </a:ln>
              <a:effectLst/>
              <a:latin typeface="Georgia" pitchFamily="18" charset="0"/>
            </a:endParaRPr>
          </a:p>
        </p:txBody>
      </p:sp>
    </p:spTree>
    <p:extLst>
      <p:ext uri="{BB962C8B-B14F-4D97-AF65-F5344CB8AC3E}">
        <p14:creationId xmlns:p14="http://schemas.microsoft.com/office/powerpoint/2010/main" val="40481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56CC-2D10-4D74-9F0B-96197D47268D}"/>
              </a:ext>
            </a:extLst>
          </p:cNvPr>
          <p:cNvSpPr>
            <a:spLocks noGrp="1"/>
          </p:cNvSpPr>
          <p:nvPr>
            <p:ph type="title"/>
          </p:nvPr>
        </p:nvSpPr>
        <p:spPr>
          <a:xfrm>
            <a:off x="838200" y="229966"/>
            <a:ext cx="10515600" cy="1030538"/>
          </a:xfrm>
        </p:spPr>
        <p:txBody>
          <a:bodyPr>
            <a:normAutofit fontScale="90000"/>
          </a:bodyPr>
          <a:lstStyle/>
          <a:p>
            <a:pPr algn="ctr"/>
            <a:r>
              <a:rPr lang="en-US" sz="4400" dirty="0"/>
              <a:t>Compromise of 1850</a:t>
            </a:r>
            <a:br>
              <a:rPr lang="en-US" dirty="0"/>
            </a:br>
            <a:r>
              <a:rPr lang="en-US" sz="3100" dirty="0"/>
              <a:t>Reaction</a:t>
            </a:r>
          </a:p>
        </p:txBody>
      </p:sp>
      <p:pic>
        <p:nvPicPr>
          <p:cNvPr id="4" name="Content Placeholder 7">
            <a:extLst>
              <a:ext uri="{FF2B5EF4-FFF2-40B4-BE49-F238E27FC236}">
                <a16:creationId xmlns:a16="http://schemas.microsoft.com/office/drawing/2014/main" id="{66549350-F0C1-4B47-9DB1-56957D07D3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5496" y="931158"/>
            <a:ext cx="3419952" cy="2724530"/>
          </a:xfrm>
        </p:spPr>
      </p:pic>
      <p:sp>
        <p:nvSpPr>
          <p:cNvPr id="5" name="Rectangle 4">
            <a:extLst>
              <a:ext uri="{FF2B5EF4-FFF2-40B4-BE49-F238E27FC236}">
                <a16:creationId xmlns:a16="http://schemas.microsoft.com/office/drawing/2014/main" id="{4ABFBDC1-599F-4322-9FB7-D439BE9B4B7E}"/>
              </a:ext>
            </a:extLst>
          </p:cNvPr>
          <p:cNvSpPr/>
          <p:nvPr/>
        </p:nvSpPr>
        <p:spPr>
          <a:xfrm>
            <a:off x="1014663" y="3854716"/>
            <a:ext cx="4621618" cy="1754326"/>
          </a:xfrm>
          <a:prstGeom prst="rect">
            <a:avLst/>
          </a:prstGeom>
        </p:spPr>
        <p:txBody>
          <a:bodyPr wrap="square">
            <a:spAutoFit/>
          </a:bodyPr>
          <a:lstStyle/>
          <a:p>
            <a:pPr algn="ctr"/>
            <a:r>
              <a:rPr lang="en-US" dirty="0">
                <a:latin typeface="Georgia" pitchFamily="18" charset="0"/>
              </a:rPr>
              <a:t>“What do you want, you who reside in the free states? Do you want that there shall be no slavery introduced into the territories…? Have you not had your desire in California?... </a:t>
            </a:r>
            <a:br>
              <a:rPr lang="en-US" dirty="0">
                <a:latin typeface="Georgia" pitchFamily="18" charset="0"/>
              </a:rPr>
            </a:br>
            <a:r>
              <a:rPr lang="en-US" dirty="0">
                <a:latin typeface="Georgia" pitchFamily="18" charset="0"/>
              </a:rPr>
              <a:t>What more do you want?”  </a:t>
            </a:r>
            <a:r>
              <a:rPr lang="en-US" dirty="0">
                <a:solidFill>
                  <a:schemeClr val="accent4"/>
                </a:solidFill>
                <a:latin typeface="+mj-lt"/>
              </a:rPr>
              <a:t>Henry Clay</a:t>
            </a:r>
          </a:p>
        </p:txBody>
      </p:sp>
      <p:pic>
        <p:nvPicPr>
          <p:cNvPr id="6" name="Content Placeholder 11">
            <a:extLst>
              <a:ext uri="{FF2B5EF4-FFF2-40B4-BE49-F238E27FC236}">
                <a16:creationId xmlns:a16="http://schemas.microsoft.com/office/drawing/2014/main" id="{2CCE26B0-6303-45F0-8C12-860942EF4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0111" y="931158"/>
            <a:ext cx="2458453" cy="2737635"/>
          </a:xfrm>
          <a:prstGeom prst="rect">
            <a:avLst/>
          </a:prstGeom>
        </p:spPr>
      </p:pic>
      <p:sp>
        <p:nvSpPr>
          <p:cNvPr id="7" name="Rectangle 6">
            <a:extLst>
              <a:ext uri="{FF2B5EF4-FFF2-40B4-BE49-F238E27FC236}">
                <a16:creationId xmlns:a16="http://schemas.microsoft.com/office/drawing/2014/main" id="{CE487E42-4442-4108-A512-3ECA68C784A0}"/>
              </a:ext>
            </a:extLst>
          </p:cNvPr>
          <p:cNvSpPr/>
          <p:nvPr/>
        </p:nvSpPr>
        <p:spPr>
          <a:xfrm>
            <a:off x="6434417" y="3854716"/>
            <a:ext cx="3889839" cy="2308324"/>
          </a:xfrm>
          <a:prstGeom prst="rect">
            <a:avLst/>
          </a:prstGeom>
        </p:spPr>
        <p:txBody>
          <a:bodyPr wrap="square">
            <a:spAutoFit/>
          </a:bodyPr>
          <a:lstStyle/>
          <a:p>
            <a:pPr algn="ctr"/>
            <a:r>
              <a:rPr lang="en-US" dirty="0">
                <a:latin typeface="Georgia" pitchFamily="18" charset="0"/>
              </a:rPr>
              <a:t>“…the Southern gentlemen have pressed the cause, not only of human slavery but of slavery extension…the North has maintained  an unbroken silence.  The time has surely come when the voice of freedom should find an utterance.”</a:t>
            </a:r>
            <a:r>
              <a:rPr lang="en-US" dirty="0">
                <a:solidFill>
                  <a:srgbClr val="225790"/>
                </a:solidFill>
                <a:latin typeface="+mj-lt"/>
              </a:rPr>
              <a:t>  </a:t>
            </a:r>
            <a:r>
              <a:rPr lang="en-US" dirty="0">
                <a:solidFill>
                  <a:schemeClr val="accent4"/>
                </a:solidFill>
                <a:latin typeface="+mj-lt"/>
              </a:rPr>
              <a:t>Horace Mann</a:t>
            </a:r>
          </a:p>
        </p:txBody>
      </p:sp>
    </p:spTree>
    <p:extLst>
      <p:ext uri="{BB962C8B-B14F-4D97-AF65-F5344CB8AC3E}">
        <p14:creationId xmlns:p14="http://schemas.microsoft.com/office/powerpoint/2010/main" val="41741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9DA939B-7F67-4A40-8848-0404BA9E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4" y="1010237"/>
            <a:ext cx="6914322" cy="5657172"/>
          </a:xfrm>
          <a:prstGeom prst="rect">
            <a:avLst/>
          </a:prstGeom>
        </p:spPr>
      </p:pic>
      <p:sp>
        <p:nvSpPr>
          <p:cNvPr id="4" name="Rectangle 3">
            <a:extLst>
              <a:ext uri="{FF2B5EF4-FFF2-40B4-BE49-F238E27FC236}">
                <a16:creationId xmlns:a16="http://schemas.microsoft.com/office/drawing/2014/main" id="{E50FA5BB-761A-4DE9-AA96-5D58BAD5C75B}"/>
              </a:ext>
            </a:extLst>
          </p:cNvPr>
          <p:cNvSpPr/>
          <p:nvPr/>
        </p:nvSpPr>
        <p:spPr>
          <a:xfrm>
            <a:off x="3465237" y="190591"/>
            <a:ext cx="5051383" cy="707886"/>
          </a:xfrm>
          <a:prstGeom prst="rect">
            <a:avLst/>
          </a:prstGeom>
        </p:spPr>
        <p:txBody>
          <a:bodyPr wrap="none">
            <a:spAutoFit/>
          </a:bodyPr>
          <a:lstStyle/>
          <a:p>
            <a:r>
              <a:rPr lang="en-US" sz="4000" dirty="0">
                <a:latin typeface="+mj-lt"/>
              </a:rPr>
              <a:t>United States in 1850</a:t>
            </a:r>
          </a:p>
        </p:txBody>
      </p:sp>
    </p:spTree>
    <p:extLst>
      <p:ext uri="{BB962C8B-B14F-4D97-AF65-F5344CB8AC3E}">
        <p14:creationId xmlns:p14="http://schemas.microsoft.com/office/powerpoint/2010/main" val="3191476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9DA939B-7F67-4A40-8848-0404BA9E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4" y="1010237"/>
            <a:ext cx="6914322" cy="5657172"/>
          </a:xfrm>
          <a:prstGeom prst="rect">
            <a:avLst/>
          </a:prstGeom>
        </p:spPr>
      </p:pic>
      <p:sp>
        <p:nvSpPr>
          <p:cNvPr id="4" name="Rectangle 3">
            <a:extLst>
              <a:ext uri="{FF2B5EF4-FFF2-40B4-BE49-F238E27FC236}">
                <a16:creationId xmlns:a16="http://schemas.microsoft.com/office/drawing/2014/main" id="{E50FA5BB-761A-4DE9-AA96-5D58BAD5C75B}"/>
              </a:ext>
            </a:extLst>
          </p:cNvPr>
          <p:cNvSpPr/>
          <p:nvPr/>
        </p:nvSpPr>
        <p:spPr>
          <a:xfrm>
            <a:off x="4041706" y="222156"/>
            <a:ext cx="3962944" cy="707886"/>
          </a:xfrm>
          <a:prstGeom prst="rect">
            <a:avLst/>
          </a:prstGeom>
        </p:spPr>
        <p:txBody>
          <a:bodyPr wrap="none">
            <a:spAutoFit/>
          </a:bodyPr>
          <a:lstStyle/>
          <a:p>
            <a:r>
              <a:rPr lang="en-US" sz="4000" dirty="0">
                <a:latin typeface="+mj-lt"/>
              </a:rPr>
              <a:t>How to Resolve?</a:t>
            </a:r>
          </a:p>
        </p:txBody>
      </p:sp>
    </p:spTree>
    <p:extLst>
      <p:ext uri="{BB962C8B-B14F-4D97-AF65-F5344CB8AC3E}">
        <p14:creationId xmlns:p14="http://schemas.microsoft.com/office/powerpoint/2010/main" val="220325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779-E4D1-4A98-A195-2E8A7EBB4BB3}"/>
              </a:ext>
            </a:extLst>
          </p:cNvPr>
          <p:cNvSpPr>
            <a:spLocks noGrp="1"/>
          </p:cNvSpPr>
          <p:nvPr>
            <p:ph type="title"/>
          </p:nvPr>
        </p:nvSpPr>
        <p:spPr>
          <a:xfrm>
            <a:off x="838200" y="252830"/>
            <a:ext cx="10515600" cy="885705"/>
          </a:xfrm>
        </p:spPr>
        <p:txBody>
          <a:bodyPr>
            <a:normAutofit/>
          </a:bodyPr>
          <a:lstStyle/>
          <a:p>
            <a:pPr algn="ctr"/>
            <a:r>
              <a:rPr lang="en-US" sz="4000" dirty="0"/>
              <a:t>Kansas-Nebraska Act, 1854</a:t>
            </a:r>
          </a:p>
        </p:txBody>
      </p:sp>
      <p:sp>
        <p:nvSpPr>
          <p:cNvPr id="4" name="Content Placeholder 3">
            <a:extLst>
              <a:ext uri="{FF2B5EF4-FFF2-40B4-BE49-F238E27FC236}">
                <a16:creationId xmlns:a16="http://schemas.microsoft.com/office/drawing/2014/main" id="{ED904C27-6ED2-4BD6-B1A8-C293708220CC}"/>
              </a:ext>
            </a:extLst>
          </p:cNvPr>
          <p:cNvSpPr txBox="1">
            <a:spLocks/>
          </p:cNvSpPr>
          <p:nvPr/>
        </p:nvSpPr>
        <p:spPr>
          <a:xfrm>
            <a:off x="1159041" y="1166186"/>
            <a:ext cx="4391526" cy="4525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Nebraska;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 admission…</a:t>
            </a:r>
          </a:p>
          <a:p>
            <a:pPr marL="0" indent="0">
              <a:spcBef>
                <a:spcPct val="0"/>
              </a:spcBef>
              <a:buFont typeface="Arial" panose="020B0604020202020204" pitchFamily="34" charset="0"/>
              <a:buNone/>
            </a:pPr>
            <a:endParaRPr lang="en-US" sz="2000" b="0" dirty="0">
              <a:latin typeface="Georgia" pitchFamily="18" charset="0"/>
              <a:ea typeface="Times New Roman" pitchFamily="18" charset="0"/>
            </a:endParaRPr>
          </a:p>
          <a:p>
            <a:pPr marL="0" indent="0" eaLnBrk="0" hangingPunc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of Kansas;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their admission…</a:t>
            </a:r>
          </a:p>
          <a:p>
            <a:pPr marL="0" indent="0">
              <a:buFont typeface="Arial" panose="020B0604020202020204" pitchFamily="34" charset="0"/>
              <a:buNone/>
            </a:pPr>
            <a:endParaRPr lang="en-US" dirty="0"/>
          </a:p>
        </p:txBody>
      </p:sp>
      <p:sp>
        <p:nvSpPr>
          <p:cNvPr id="5" name="Content Placeholder 4">
            <a:extLst>
              <a:ext uri="{FF2B5EF4-FFF2-40B4-BE49-F238E27FC236}">
                <a16:creationId xmlns:a16="http://schemas.microsoft.com/office/drawing/2014/main" id="{A8193248-0546-4162-9239-2AD8518409F7}"/>
              </a:ext>
            </a:extLst>
          </p:cNvPr>
          <p:cNvSpPr>
            <a:spLocks noGrp="1"/>
          </p:cNvSpPr>
          <p:nvPr>
            <p:ph idx="1"/>
          </p:nvPr>
        </p:nvSpPr>
        <p:spPr>
          <a:xfrm>
            <a:off x="6641434" y="1166186"/>
            <a:ext cx="4936958" cy="4525628"/>
          </a:xfrm>
        </p:spPr>
        <p:txBody>
          <a:bodyPr>
            <a:normAutofit/>
          </a:bodyPr>
          <a:lstStyle/>
          <a:p>
            <a:pPr marL="0" indent="0">
              <a:buNone/>
            </a:pPr>
            <a:r>
              <a:rPr lang="en-US" sz="2000" dirty="0">
                <a:solidFill>
                  <a:srgbClr val="225790"/>
                </a:solidFill>
                <a:latin typeface="Georgia" pitchFamily="18" charset="0"/>
              </a:rPr>
              <a:t>Opposition</a:t>
            </a:r>
            <a:r>
              <a:rPr lang="en-US" sz="2000" i="1" dirty="0">
                <a:solidFill>
                  <a:srgbClr val="225790"/>
                </a:solidFill>
                <a:latin typeface="Georgia" pitchFamily="18" charset="0"/>
              </a:rPr>
              <a:t>:</a:t>
            </a:r>
            <a:r>
              <a:rPr lang="en-US" sz="2000" b="0" i="1" dirty="0">
                <a:solidFill>
                  <a:srgbClr val="225790"/>
                </a:solidFill>
                <a:latin typeface="Georgia" pitchFamily="18" charset="0"/>
              </a:rPr>
              <a:t>  </a:t>
            </a:r>
            <a:r>
              <a:rPr lang="en-US" sz="2000" b="0" i="1" dirty="0">
                <a:latin typeface="Georgia" pitchFamily="18" charset="0"/>
              </a:rPr>
              <a:t>“We arraign this bill as a gross violation of a sacred pledge; as a criminal betrayal of precious rights; as part and parcel </a:t>
            </a:r>
            <a:br>
              <a:rPr lang="en-US" sz="2000" b="0" i="1" dirty="0">
                <a:latin typeface="Georgia" pitchFamily="18" charset="0"/>
              </a:rPr>
            </a:br>
            <a:r>
              <a:rPr lang="en-US" sz="2000" b="0" i="1" dirty="0">
                <a:latin typeface="Georgia" pitchFamily="18" charset="0"/>
              </a:rPr>
              <a:t>of an atrocious plot to …convert it [the territories] into a dreary region of despotism, inhabited by masters</a:t>
            </a:r>
            <a:br>
              <a:rPr lang="en-US" sz="2000" b="0" i="1" dirty="0">
                <a:latin typeface="Georgia" pitchFamily="18" charset="0"/>
              </a:rPr>
            </a:br>
            <a:r>
              <a:rPr lang="en-US" sz="2000" b="0" i="1" dirty="0">
                <a:latin typeface="Georgia" pitchFamily="18" charset="0"/>
              </a:rPr>
              <a:t> and slaves….” </a:t>
            </a:r>
            <a:r>
              <a:rPr lang="en-US" sz="1800" b="0" dirty="0">
                <a:solidFill>
                  <a:schemeClr val="accent4"/>
                </a:solidFill>
                <a:latin typeface="+mj-lt"/>
              </a:rPr>
              <a:t>Salmon P. Chase</a:t>
            </a:r>
          </a:p>
          <a:p>
            <a:pPr marL="0" indent="0">
              <a:buNone/>
            </a:pPr>
            <a:endParaRPr lang="en-US" sz="2000" b="0" dirty="0">
              <a:latin typeface="Georgia" pitchFamily="18" charset="0"/>
            </a:endParaRPr>
          </a:p>
          <a:p>
            <a:pPr marL="0" indent="0">
              <a:buNone/>
            </a:pPr>
            <a:r>
              <a:rPr lang="en-US" sz="2000" dirty="0">
                <a:solidFill>
                  <a:srgbClr val="225790"/>
                </a:solidFill>
                <a:latin typeface="Georgia" pitchFamily="18" charset="0"/>
              </a:rPr>
              <a:t>Defense:</a:t>
            </a:r>
            <a:r>
              <a:rPr lang="en-US" sz="2000" b="0" dirty="0">
                <a:solidFill>
                  <a:srgbClr val="225790"/>
                </a:solidFill>
                <a:latin typeface="Georgia" pitchFamily="18" charset="0"/>
              </a:rPr>
              <a:t>  </a:t>
            </a:r>
            <a:r>
              <a:rPr lang="en-US" sz="2000" b="0" i="1" dirty="0">
                <a:latin typeface="Georgia" pitchFamily="18" charset="0"/>
              </a:rPr>
              <a:t>“The legal effect of this bill…is neither to legislate slavery into these territories or out of them, but to leave the people to do as they please….Why should this principle not prevail?”  </a:t>
            </a:r>
            <a:r>
              <a:rPr lang="en-US" sz="1800" b="0" dirty="0">
                <a:solidFill>
                  <a:schemeClr val="accent4"/>
                </a:solidFill>
                <a:latin typeface="+mj-lt"/>
              </a:rPr>
              <a:t>Stephen A. Douglas</a:t>
            </a:r>
          </a:p>
          <a:p>
            <a:pPr marL="0" indent="0">
              <a:buNone/>
            </a:pPr>
            <a:endParaRPr lang="en-US" dirty="0"/>
          </a:p>
        </p:txBody>
      </p:sp>
    </p:spTree>
    <p:extLst>
      <p:ext uri="{BB962C8B-B14F-4D97-AF65-F5344CB8AC3E}">
        <p14:creationId xmlns:p14="http://schemas.microsoft.com/office/powerpoint/2010/main" val="163835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3C176-1FF9-4848-960A-70DC52CB3575}"/>
              </a:ext>
            </a:extLst>
          </p:cNvPr>
          <p:cNvPicPr>
            <a:picLocks noChangeAspect="1"/>
          </p:cNvPicPr>
          <p:nvPr/>
        </p:nvPicPr>
        <p:blipFill>
          <a:blip r:embed="rId3"/>
          <a:stretch>
            <a:fillRect/>
          </a:stretch>
        </p:blipFill>
        <p:spPr>
          <a:xfrm>
            <a:off x="2429978" y="930724"/>
            <a:ext cx="7173017" cy="5875042"/>
          </a:xfrm>
          <a:prstGeom prst="rect">
            <a:avLst/>
          </a:prstGeom>
        </p:spPr>
      </p:pic>
      <p:sp>
        <p:nvSpPr>
          <p:cNvPr id="3" name="Rectangle 2">
            <a:extLst>
              <a:ext uri="{FF2B5EF4-FFF2-40B4-BE49-F238E27FC236}">
                <a16:creationId xmlns:a16="http://schemas.microsoft.com/office/drawing/2014/main" id="{568AFE22-D7C9-4C16-BF20-809EEEF57E35}"/>
              </a:ext>
            </a:extLst>
          </p:cNvPr>
          <p:cNvSpPr/>
          <p:nvPr/>
        </p:nvSpPr>
        <p:spPr>
          <a:xfrm>
            <a:off x="3585536" y="222838"/>
            <a:ext cx="502092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Kansas-Nebraska Act</a:t>
            </a:r>
          </a:p>
        </p:txBody>
      </p:sp>
    </p:spTree>
    <p:extLst>
      <p:ext uri="{BB962C8B-B14F-4D97-AF65-F5344CB8AC3E}">
        <p14:creationId xmlns:p14="http://schemas.microsoft.com/office/powerpoint/2010/main" val="44393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1EE6-9A02-4938-814F-CCAD566F132A}"/>
              </a:ext>
            </a:extLst>
          </p:cNvPr>
          <p:cNvSpPr>
            <a:spLocks noGrp="1"/>
          </p:cNvSpPr>
          <p:nvPr>
            <p:ph type="title"/>
          </p:nvPr>
        </p:nvSpPr>
        <p:spPr>
          <a:xfrm>
            <a:off x="838200" y="2103437"/>
            <a:ext cx="10515600" cy="1325563"/>
          </a:xfrm>
        </p:spPr>
        <p:txBody>
          <a:bodyPr/>
          <a:lstStyle/>
          <a:p>
            <a:pPr algn="ctr"/>
            <a:r>
              <a:rPr lang="en-US" dirty="0"/>
              <a:t>Major Events Prior to the War</a:t>
            </a:r>
          </a:p>
        </p:txBody>
      </p:sp>
    </p:spTree>
    <p:extLst>
      <p:ext uri="{BB962C8B-B14F-4D97-AF65-F5344CB8AC3E}">
        <p14:creationId xmlns:p14="http://schemas.microsoft.com/office/powerpoint/2010/main" val="323367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8D6B-2A78-4E48-A856-59DE22118310}"/>
              </a:ext>
            </a:extLst>
          </p:cNvPr>
          <p:cNvSpPr>
            <a:spLocks noGrp="1"/>
          </p:cNvSpPr>
          <p:nvPr>
            <p:ph type="title"/>
          </p:nvPr>
        </p:nvSpPr>
        <p:spPr>
          <a:xfrm>
            <a:off x="838200" y="365125"/>
            <a:ext cx="10515600" cy="1014496"/>
          </a:xfrm>
        </p:spPr>
        <p:txBody>
          <a:bodyPr>
            <a:normAutofit/>
          </a:bodyPr>
          <a:lstStyle/>
          <a:p>
            <a:pPr algn="ctr"/>
            <a:r>
              <a:rPr lang="en-US" sz="4000" dirty="0"/>
              <a:t>Dred Scott</a:t>
            </a:r>
            <a:br>
              <a:rPr lang="en-US" dirty="0"/>
            </a:br>
            <a:r>
              <a:rPr lang="en-US" sz="2200" dirty="0"/>
              <a:t>1857</a:t>
            </a:r>
          </a:p>
        </p:txBody>
      </p:sp>
      <p:pic>
        <p:nvPicPr>
          <p:cNvPr id="4" name="Content Placeholder 4">
            <a:extLst>
              <a:ext uri="{FF2B5EF4-FFF2-40B4-BE49-F238E27FC236}">
                <a16:creationId xmlns:a16="http://schemas.microsoft.com/office/drawing/2014/main" id="{A943DB50-750A-4A09-9E0B-5E84DBD600F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90840" y="1461590"/>
            <a:ext cx="3640203" cy="4149832"/>
          </a:xfrm>
        </p:spPr>
      </p:pic>
      <p:sp>
        <p:nvSpPr>
          <p:cNvPr id="5" name="Content Placeholder 3">
            <a:extLst>
              <a:ext uri="{FF2B5EF4-FFF2-40B4-BE49-F238E27FC236}">
                <a16:creationId xmlns:a16="http://schemas.microsoft.com/office/drawing/2014/main" id="{9E58AA41-F42E-4941-B1E5-4F05BDA556AA}"/>
              </a:ext>
            </a:extLst>
          </p:cNvPr>
          <p:cNvSpPr txBox="1">
            <a:spLocks/>
          </p:cNvSpPr>
          <p:nvPr/>
        </p:nvSpPr>
        <p:spPr>
          <a:xfrm>
            <a:off x="6460959" y="3914274"/>
            <a:ext cx="4038600" cy="1738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ea typeface="Times New Roman" pitchFamily="18" charset="0"/>
              </a:rPr>
              <a:t>Scott was a slave who sued for his freedom based upon his extended residence, with his master, in the free states of Illinois and Wisconsin.</a:t>
            </a:r>
            <a:endParaRPr lang="en-US" sz="2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317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838200" y="2288503"/>
            <a:ext cx="10515600" cy="1140497"/>
          </a:xfrm>
        </p:spPr>
        <p:txBody>
          <a:bodyPr>
            <a:normAutofit/>
          </a:bodyPr>
          <a:lstStyle/>
          <a:p>
            <a:pPr algn="ctr"/>
            <a:r>
              <a:rPr lang="en-US" dirty="0"/>
              <a:t>Expansions and Compromises</a:t>
            </a:r>
          </a:p>
        </p:txBody>
      </p:sp>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5B0-EDC7-4F65-B74E-F5815E867555}"/>
              </a:ext>
            </a:extLst>
          </p:cNvPr>
          <p:cNvSpPr>
            <a:spLocks noGrp="1"/>
          </p:cNvSpPr>
          <p:nvPr>
            <p:ph type="title"/>
          </p:nvPr>
        </p:nvSpPr>
        <p:spPr>
          <a:xfrm>
            <a:off x="838200" y="365126"/>
            <a:ext cx="10515600" cy="1046580"/>
          </a:xfrm>
        </p:spPr>
        <p:txBody>
          <a:bodyPr>
            <a:normAutofit/>
          </a:bodyPr>
          <a:lstStyle/>
          <a:p>
            <a:pPr algn="ctr"/>
            <a:r>
              <a:rPr lang="en-US" sz="4000" dirty="0"/>
              <a:t>Dred Scott</a:t>
            </a:r>
            <a:br>
              <a:rPr lang="en-US" dirty="0"/>
            </a:br>
            <a:r>
              <a:rPr lang="en-US" sz="2800" dirty="0"/>
              <a:t>Supreme Court Decision</a:t>
            </a:r>
          </a:p>
        </p:txBody>
      </p:sp>
      <p:sp>
        <p:nvSpPr>
          <p:cNvPr id="3" name="Content Placeholder 2">
            <a:extLst>
              <a:ext uri="{FF2B5EF4-FFF2-40B4-BE49-F238E27FC236}">
                <a16:creationId xmlns:a16="http://schemas.microsoft.com/office/drawing/2014/main" id="{0507E68A-7B14-4C71-B36A-FE1694E68C59}"/>
              </a:ext>
            </a:extLst>
          </p:cNvPr>
          <p:cNvSpPr>
            <a:spLocks noGrp="1"/>
          </p:cNvSpPr>
          <p:nvPr>
            <p:ph idx="1"/>
          </p:nvPr>
        </p:nvSpPr>
        <p:spPr>
          <a:xfrm>
            <a:off x="838200" y="1572127"/>
            <a:ext cx="10515600" cy="4035044"/>
          </a:xfrm>
        </p:spPr>
        <p:txBody>
          <a:bodyPr>
            <a:normAutofit fontScale="92500"/>
          </a:bodyPr>
          <a:lstStyle/>
          <a:p>
            <a:pPr marL="0" indent="0">
              <a:buNone/>
            </a:pPr>
            <a:r>
              <a:rPr lang="en-US" b="0" dirty="0">
                <a:latin typeface="Georgia" pitchFamily="18" charset="0"/>
              </a:rPr>
              <a:t>“They [African Americans] are not included, and were not intended to be included, under the word ‘citizens' in the Constitution, and can therefore claim none of the rights and privileges which that instrument provides for and secures to citizens of the United States.”</a:t>
            </a:r>
          </a:p>
          <a:p>
            <a:endParaRPr lang="en-US" b="0" dirty="0">
              <a:latin typeface="Georgia" pitchFamily="18" charset="0"/>
            </a:endParaRPr>
          </a:p>
          <a:p>
            <a:pPr marL="0" indent="0">
              <a:buNone/>
            </a:pPr>
            <a:r>
              <a:rPr lang="en-US" b="0" dirty="0">
                <a:latin typeface="Georgia" pitchFamily="18" charset="0"/>
              </a:rPr>
              <a:t>“…the act of Congress which prohibited a citizen from holding and owning property [slaves] …north of the line therein mentioned is not warranted by the Constitution  and is therefore void…” </a:t>
            </a:r>
          </a:p>
          <a:p>
            <a:pPr marL="0" indent="0" algn="r">
              <a:buNone/>
            </a:pPr>
            <a:r>
              <a:rPr lang="en-US" b="0" dirty="0">
                <a:solidFill>
                  <a:schemeClr val="accent4"/>
                </a:solidFill>
              </a:rPr>
              <a:t>Chief Justice Roger Taney, Majority Opinion</a:t>
            </a:r>
          </a:p>
          <a:p>
            <a:endParaRPr lang="en-US" dirty="0"/>
          </a:p>
        </p:txBody>
      </p:sp>
    </p:spTree>
    <p:extLst>
      <p:ext uri="{BB962C8B-B14F-4D97-AF65-F5344CB8AC3E}">
        <p14:creationId xmlns:p14="http://schemas.microsoft.com/office/powerpoint/2010/main" val="237487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E0CF-583D-4A41-A5DC-B1468065A302}"/>
              </a:ext>
            </a:extLst>
          </p:cNvPr>
          <p:cNvSpPr>
            <a:spLocks noGrp="1"/>
          </p:cNvSpPr>
          <p:nvPr>
            <p:ph type="title"/>
          </p:nvPr>
        </p:nvSpPr>
        <p:spPr/>
        <p:txBody>
          <a:bodyPr>
            <a:normAutofit/>
          </a:bodyPr>
          <a:lstStyle/>
          <a:p>
            <a:pPr algn="ctr"/>
            <a:r>
              <a:rPr lang="en-US" sz="4000" dirty="0"/>
              <a:t>Dred Scott</a:t>
            </a:r>
            <a:br>
              <a:rPr lang="en-US" dirty="0"/>
            </a:br>
            <a:r>
              <a:rPr lang="en-US" sz="2800" dirty="0"/>
              <a:t>Public Reaction</a:t>
            </a:r>
          </a:p>
        </p:txBody>
      </p:sp>
      <p:sp>
        <p:nvSpPr>
          <p:cNvPr id="3" name="Content Placeholder 2">
            <a:extLst>
              <a:ext uri="{FF2B5EF4-FFF2-40B4-BE49-F238E27FC236}">
                <a16:creationId xmlns:a16="http://schemas.microsoft.com/office/drawing/2014/main" id="{392F871B-20A1-4389-9888-F0D86F9C7D37}"/>
              </a:ext>
            </a:extLst>
          </p:cNvPr>
          <p:cNvSpPr>
            <a:spLocks noGrp="1"/>
          </p:cNvSpPr>
          <p:nvPr>
            <p:ph idx="1"/>
          </p:nvPr>
        </p:nvSpPr>
        <p:spPr>
          <a:xfrm>
            <a:off x="838200" y="1690689"/>
            <a:ext cx="10515600" cy="3916482"/>
          </a:xfrm>
        </p:spPr>
        <p:txBody>
          <a:bodyPr/>
          <a:lstStyle/>
          <a:p>
            <a:pPr marL="0" lvl="0" indent="0">
              <a:buNone/>
            </a:pPr>
            <a:r>
              <a:rPr lang="en-US" b="0" dirty="0">
                <a:solidFill>
                  <a:schemeClr val="tx2"/>
                </a:solidFill>
                <a:latin typeface="Georgia" pitchFamily="18" charset="0"/>
                <a:ea typeface="Times New Roman" pitchFamily="18" charset="0"/>
              </a:rPr>
              <a:t>“It is no novelty to find the Supreme Court following the lead of the Slavery Extension party, to which most of its members belong. Five of the Judges are slaveholders, and two of the other four owe their appointments to their facile ingenuity in making State laws bend to Federal demands on behalf of ‘the Southern institution.’”</a:t>
            </a:r>
          </a:p>
          <a:p>
            <a:pPr marL="0" lvl="0" indent="0" algn="r">
              <a:buNone/>
            </a:pPr>
            <a:r>
              <a:rPr lang="en-US" b="0" dirty="0">
                <a:solidFill>
                  <a:schemeClr val="accent4"/>
                </a:solidFill>
                <a:ea typeface="Times New Roman" pitchFamily="18" charset="0"/>
              </a:rPr>
              <a:t>- Editorial in the Albany, New York, Evening Journal, 1857</a:t>
            </a:r>
            <a:endParaRPr lang="en-US" b="0" dirty="0">
              <a:solidFill>
                <a:schemeClr val="accent4"/>
              </a:solidFill>
            </a:endParaRPr>
          </a:p>
          <a:p>
            <a:endParaRPr lang="en-US" dirty="0"/>
          </a:p>
        </p:txBody>
      </p:sp>
    </p:spTree>
    <p:extLst>
      <p:ext uri="{BB962C8B-B14F-4D97-AF65-F5344CB8AC3E}">
        <p14:creationId xmlns:p14="http://schemas.microsoft.com/office/powerpoint/2010/main" val="265026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9EA0-F2F8-4BB8-BC05-191EAF5F536D}"/>
              </a:ext>
            </a:extLst>
          </p:cNvPr>
          <p:cNvSpPr>
            <a:spLocks noGrp="1"/>
          </p:cNvSpPr>
          <p:nvPr>
            <p:ph type="title"/>
          </p:nvPr>
        </p:nvSpPr>
        <p:spPr>
          <a:xfrm>
            <a:off x="838200" y="284915"/>
            <a:ext cx="10515600" cy="1325563"/>
          </a:xfrm>
        </p:spPr>
        <p:txBody>
          <a:bodyPr>
            <a:noAutofit/>
          </a:bodyPr>
          <a:lstStyle/>
          <a:p>
            <a:pPr algn="ctr"/>
            <a:r>
              <a:rPr lang="en-US" sz="4000" dirty="0"/>
              <a:t>John Brown’s Raid</a:t>
            </a:r>
            <a:br>
              <a:rPr lang="en-US" sz="4000" dirty="0"/>
            </a:br>
            <a:r>
              <a:rPr lang="en-US" sz="2800" dirty="0"/>
              <a:t>Harper’s Ferry, VA</a:t>
            </a:r>
            <a:br>
              <a:rPr lang="en-US" sz="2800" dirty="0"/>
            </a:br>
            <a:r>
              <a:rPr lang="en-US" sz="2800" dirty="0"/>
              <a:t>October 1859</a:t>
            </a:r>
          </a:p>
        </p:txBody>
      </p:sp>
      <p:pic>
        <p:nvPicPr>
          <p:cNvPr id="4" name="Content Placeholder 7">
            <a:extLst>
              <a:ext uri="{FF2B5EF4-FFF2-40B4-BE49-F238E27FC236}">
                <a16:creationId xmlns:a16="http://schemas.microsoft.com/office/drawing/2014/main" id="{9BD028CB-422A-4EFC-9983-5378C1B998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404" y="1713332"/>
            <a:ext cx="2869303" cy="4078785"/>
          </a:xfrm>
          <a:prstGeom prst="rect">
            <a:avLst/>
          </a:prstGeom>
        </p:spPr>
      </p:pic>
      <p:pic>
        <p:nvPicPr>
          <p:cNvPr id="5" name="Content Placeholder 10">
            <a:extLst>
              <a:ext uri="{FF2B5EF4-FFF2-40B4-BE49-F238E27FC236}">
                <a16:creationId xmlns:a16="http://schemas.microsoft.com/office/drawing/2014/main" id="{333155D7-9572-4D5B-84E7-BA36A38DA4BB}"/>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352673" y="2021900"/>
            <a:ext cx="4696327" cy="3461648"/>
          </a:xfrm>
        </p:spPr>
      </p:pic>
    </p:spTree>
    <p:extLst>
      <p:ext uri="{BB962C8B-B14F-4D97-AF65-F5344CB8AC3E}">
        <p14:creationId xmlns:p14="http://schemas.microsoft.com/office/powerpoint/2010/main" val="281329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449A-AED9-48EB-A88C-A5DD61AE5CF6}"/>
              </a:ext>
            </a:extLst>
          </p:cNvPr>
          <p:cNvSpPr>
            <a:spLocks noGrp="1"/>
          </p:cNvSpPr>
          <p:nvPr>
            <p:ph type="title"/>
          </p:nvPr>
        </p:nvSpPr>
        <p:spPr>
          <a:xfrm>
            <a:off x="838200" y="365125"/>
            <a:ext cx="10515600" cy="885707"/>
          </a:xfrm>
        </p:spPr>
        <p:txBody>
          <a:bodyPr>
            <a:normAutofit/>
          </a:bodyPr>
          <a:lstStyle/>
          <a:p>
            <a:pPr algn="ctr"/>
            <a:r>
              <a:rPr lang="en-US" sz="4000" dirty="0"/>
              <a:t>John Brown’s Raid</a:t>
            </a:r>
          </a:p>
        </p:txBody>
      </p:sp>
      <p:sp>
        <p:nvSpPr>
          <p:cNvPr id="3" name="Content Placeholder 2">
            <a:extLst>
              <a:ext uri="{FF2B5EF4-FFF2-40B4-BE49-F238E27FC236}">
                <a16:creationId xmlns:a16="http://schemas.microsoft.com/office/drawing/2014/main" id="{4D4597B5-4479-4FE1-9158-12212496E238}"/>
              </a:ext>
            </a:extLst>
          </p:cNvPr>
          <p:cNvSpPr>
            <a:spLocks noGrp="1"/>
          </p:cNvSpPr>
          <p:nvPr>
            <p:ph idx="1"/>
          </p:nvPr>
        </p:nvSpPr>
        <p:spPr>
          <a:xfrm>
            <a:off x="6096000" y="1408528"/>
            <a:ext cx="5562599" cy="4334546"/>
          </a:xfrm>
        </p:spPr>
        <p:txBody>
          <a:bodyPr>
            <a:normAutofit fontScale="92500" lnSpcReduction="20000"/>
          </a:bodyPr>
          <a:lstStyle/>
          <a:p>
            <a:pPr marL="0" lvl="0" indent="0" fontAlgn="base">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To Eugenia Burton, Enfield, England</a:t>
            </a:r>
            <a:br>
              <a:rPr lang="en-US" b="0" dirty="0">
                <a:solidFill>
                  <a:schemeClr val="tx2"/>
                </a:solidFill>
                <a:latin typeface="Georgia" panose="02040502050405020303" pitchFamily="18" charset="0"/>
                <a:ea typeface="Times New Roman" pitchFamily="18" charset="0"/>
                <a:cs typeface="Times New Roman" pitchFamily="18" charset="0"/>
              </a:rPr>
            </a:br>
            <a:r>
              <a:rPr lang="en-US" b="0" dirty="0">
                <a:solidFill>
                  <a:schemeClr val="tx2"/>
                </a:solidFill>
                <a:latin typeface="Georgia" panose="02040502050405020303" pitchFamily="18" charset="0"/>
                <a:ea typeface="Times New Roman" pitchFamily="18" charset="0"/>
                <a:cs typeface="Times New Roman" pitchFamily="18" charset="0"/>
              </a:rPr>
              <a:t>October 18, 1859 </a:t>
            </a:r>
            <a:endParaRPr lang="en-US" b="0" dirty="0">
              <a:solidFill>
                <a:schemeClr val="tx2"/>
              </a:solidFill>
              <a:latin typeface="Georgia" panose="02040502050405020303" pitchFamily="18" charset="0"/>
            </a:endParaRPr>
          </a:p>
          <a:p>
            <a:pPr lvl="0" eaLnBrk="0" fontAlgn="base" hangingPunct="0">
              <a:spcBef>
                <a:spcPct val="0"/>
              </a:spcBef>
              <a:spcAft>
                <a:spcPct val="0"/>
              </a:spcAft>
            </a:pP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This has been one of the saddest days that Harper's Ferry ever experienced. This morning, when the armorers went to the shops to go to work, lo and behold, the shops had been taken possession of by a set of abolitionists and the doors were guarded by Negroes with rifles.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a:t>
            </a:r>
            <a:r>
              <a:rPr lang="en-US" b="0" i="1" dirty="0">
                <a:solidFill>
                  <a:schemeClr val="tx2"/>
                </a:solidFill>
                <a:latin typeface="Georgia" panose="02040502050405020303" pitchFamily="18" charset="0"/>
                <a:ea typeface="Times New Roman" pitchFamily="18" charset="0"/>
                <a:cs typeface="Times New Roman" pitchFamily="18" charset="0"/>
              </a:rPr>
              <a:t>George </a:t>
            </a:r>
            <a:r>
              <a:rPr lang="en-US" b="0" i="1" dirty="0" err="1">
                <a:solidFill>
                  <a:schemeClr val="tx2"/>
                </a:solidFill>
                <a:latin typeface="Georgia" panose="02040502050405020303" pitchFamily="18" charset="0"/>
                <a:ea typeface="Times New Roman" pitchFamily="18" charset="0"/>
                <a:cs typeface="Times New Roman" pitchFamily="18" charset="0"/>
              </a:rPr>
              <a:t>Mauzy</a:t>
            </a: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endParaRPr lang="en-US" dirty="0"/>
          </a:p>
        </p:txBody>
      </p:sp>
      <p:pic>
        <p:nvPicPr>
          <p:cNvPr id="4" name="Content Placeholder 3">
            <a:extLst>
              <a:ext uri="{FF2B5EF4-FFF2-40B4-BE49-F238E27FC236}">
                <a16:creationId xmlns:a16="http://schemas.microsoft.com/office/drawing/2014/main" id="{C45BB80F-AAE2-4402-A230-CD5063408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726487"/>
            <a:ext cx="4744080" cy="3405025"/>
          </a:xfrm>
          <a:prstGeom prst="rect">
            <a:avLst/>
          </a:prstGeom>
        </p:spPr>
      </p:pic>
    </p:spTree>
    <p:extLst>
      <p:ext uri="{BB962C8B-B14F-4D97-AF65-F5344CB8AC3E}">
        <p14:creationId xmlns:p14="http://schemas.microsoft.com/office/powerpoint/2010/main" val="116891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D40D-C77F-4A4E-8CFD-80D768A59E72}"/>
              </a:ext>
            </a:extLst>
          </p:cNvPr>
          <p:cNvSpPr>
            <a:spLocks noGrp="1"/>
          </p:cNvSpPr>
          <p:nvPr>
            <p:ph type="title"/>
          </p:nvPr>
        </p:nvSpPr>
        <p:spPr>
          <a:xfrm>
            <a:off x="838200" y="365125"/>
            <a:ext cx="10515600" cy="2217654"/>
          </a:xfrm>
        </p:spPr>
        <p:txBody>
          <a:bodyPr>
            <a:normAutofit fontScale="90000"/>
          </a:bodyPr>
          <a:lstStyle/>
          <a:p>
            <a:pPr algn="ctr"/>
            <a:r>
              <a:rPr lang="en-US" dirty="0"/>
              <a:t>“I, </a:t>
            </a:r>
            <a:r>
              <a:rPr lang="en-US" b="1" dirty="0"/>
              <a:t>John Brown</a:t>
            </a:r>
            <a:r>
              <a:rPr lang="en-US" dirty="0"/>
              <a:t>, am now quite certain that the crimes of this guilty land will never be purged away but with blood.”</a:t>
            </a:r>
          </a:p>
        </p:txBody>
      </p:sp>
      <p:pic>
        <p:nvPicPr>
          <p:cNvPr id="4" name="Content Placeholder 2">
            <a:extLst>
              <a:ext uri="{FF2B5EF4-FFF2-40B4-BE49-F238E27FC236}">
                <a16:creationId xmlns:a16="http://schemas.microsoft.com/office/drawing/2014/main" id="{002B9447-FB30-4929-841A-0680E48D58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14700" y="2582779"/>
            <a:ext cx="5562600" cy="3690293"/>
          </a:xfrm>
        </p:spPr>
      </p:pic>
    </p:spTree>
    <p:extLst>
      <p:ext uri="{BB962C8B-B14F-4D97-AF65-F5344CB8AC3E}">
        <p14:creationId xmlns:p14="http://schemas.microsoft.com/office/powerpoint/2010/main" val="374334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9AB7-F33D-4491-AD84-0691FB92CB04}"/>
              </a:ext>
            </a:extLst>
          </p:cNvPr>
          <p:cNvSpPr>
            <a:spLocks noGrp="1"/>
          </p:cNvSpPr>
          <p:nvPr>
            <p:ph type="title"/>
          </p:nvPr>
        </p:nvSpPr>
        <p:spPr>
          <a:xfrm>
            <a:off x="838200" y="188208"/>
            <a:ext cx="10515600" cy="1062622"/>
          </a:xfrm>
        </p:spPr>
        <p:txBody>
          <a:bodyPr>
            <a:normAutofit/>
          </a:bodyPr>
          <a:lstStyle/>
          <a:p>
            <a:pPr algn="ctr"/>
            <a:r>
              <a:rPr lang="en-US" sz="4000" dirty="0"/>
              <a:t>Two Views</a:t>
            </a:r>
            <a:br>
              <a:rPr lang="en-US" dirty="0"/>
            </a:br>
            <a:r>
              <a:rPr lang="en-US" sz="2800" dirty="0">
                <a:solidFill>
                  <a:schemeClr val="accent4"/>
                </a:solidFill>
              </a:rPr>
              <a:t>What’s Your Opinion?</a:t>
            </a:r>
          </a:p>
        </p:txBody>
      </p:sp>
      <p:sp>
        <p:nvSpPr>
          <p:cNvPr id="5" name="Text Placeholder 3">
            <a:extLst>
              <a:ext uri="{FF2B5EF4-FFF2-40B4-BE49-F238E27FC236}">
                <a16:creationId xmlns:a16="http://schemas.microsoft.com/office/drawing/2014/main" id="{E0BA4344-0F13-41A5-AC78-F591C57A108A}"/>
              </a:ext>
            </a:extLst>
          </p:cNvPr>
          <p:cNvSpPr txBox="1">
            <a:spLocks/>
          </p:cNvSpPr>
          <p:nvPr/>
        </p:nvSpPr>
        <p:spPr>
          <a:xfrm>
            <a:off x="1688431" y="1276212"/>
            <a:ext cx="3048000" cy="598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dirty="0">
                <a:solidFill>
                  <a:srgbClr val="225790"/>
                </a:solidFill>
              </a:rPr>
              <a:t>Martyr</a:t>
            </a:r>
          </a:p>
        </p:txBody>
      </p:sp>
      <p:sp>
        <p:nvSpPr>
          <p:cNvPr id="6" name="Text Placeholder 7">
            <a:extLst>
              <a:ext uri="{FF2B5EF4-FFF2-40B4-BE49-F238E27FC236}">
                <a16:creationId xmlns:a16="http://schemas.microsoft.com/office/drawing/2014/main" id="{0145FAC7-9960-42C3-8ECB-00EBB2BB67F2}"/>
              </a:ext>
            </a:extLst>
          </p:cNvPr>
          <p:cNvSpPr txBox="1">
            <a:spLocks/>
          </p:cNvSpPr>
          <p:nvPr/>
        </p:nvSpPr>
        <p:spPr>
          <a:xfrm>
            <a:off x="6605337" y="1280995"/>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225790"/>
                </a:solidFill>
              </a:rPr>
              <a:t>Terrorist</a:t>
            </a:r>
          </a:p>
        </p:txBody>
      </p:sp>
      <p:pic>
        <p:nvPicPr>
          <p:cNvPr id="7" name="Content Placeholder 9">
            <a:extLst>
              <a:ext uri="{FF2B5EF4-FFF2-40B4-BE49-F238E27FC236}">
                <a16:creationId xmlns:a16="http://schemas.microsoft.com/office/drawing/2014/main" id="{BC9B90C2-59AF-4E5C-AC96-E85AD6B56C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8431" y="1900081"/>
            <a:ext cx="3048000" cy="3697715"/>
          </a:xfrm>
          <a:prstGeom prst="rect">
            <a:avLst/>
          </a:prstGeom>
        </p:spPr>
      </p:pic>
      <p:pic>
        <p:nvPicPr>
          <p:cNvPr id="8" name="Content Placeholder 10">
            <a:extLst>
              <a:ext uri="{FF2B5EF4-FFF2-40B4-BE49-F238E27FC236}">
                <a16:creationId xmlns:a16="http://schemas.microsoft.com/office/drawing/2014/main" id="{430C3134-9EF0-48E1-B87C-041C176A36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5337" y="1932322"/>
            <a:ext cx="4197789" cy="3644683"/>
          </a:xfrm>
          <a:prstGeom prst="rect">
            <a:avLst/>
          </a:prstGeom>
          <a:noFill/>
          <a:ln>
            <a:noFill/>
          </a:ln>
        </p:spPr>
      </p:pic>
    </p:spTree>
    <p:extLst>
      <p:ext uri="{BB962C8B-B14F-4D97-AF65-F5344CB8AC3E}">
        <p14:creationId xmlns:p14="http://schemas.microsoft.com/office/powerpoint/2010/main" val="343067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F7B-7709-488D-9D44-58BCFD639F0A}"/>
              </a:ext>
            </a:extLst>
          </p:cNvPr>
          <p:cNvSpPr>
            <a:spLocks noGrp="1"/>
          </p:cNvSpPr>
          <p:nvPr>
            <p:ph type="title"/>
          </p:nvPr>
        </p:nvSpPr>
        <p:spPr>
          <a:xfrm>
            <a:off x="838200" y="381166"/>
            <a:ext cx="10515600" cy="885705"/>
          </a:xfrm>
        </p:spPr>
        <p:txBody>
          <a:bodyPr>
            <a:normAutofit/>
          </a:bodyPr>
          <a:lstStyle/>
          <a:p>
            <a:pPr algn="ctr"/>
            <a:r>
              <a:rPr lang="en-US" sz="4000" dirty="0"/>
              <a:t>Timeline of Major Events</a:t>
            </a:r>
          </a:p>
        </p:txBody>
      </p:sp>
      <p:sp>
        <p:nvSpPr>
          <p:cNvPr id="3" name="Content Placeholder 2">
            <a:extLst>
              <a:ext uri="{FF2B5EF4-FFF2-40B4-BE49-F238E27FC236}">
                <a16:creationId xmlns:a16="http://schemas.microsoft.com/office/drawing/2014/main" id="{3A6A86F6-D659-4311-AA1B-04FD3A465604}"/>
              </a:ext>
            </a:extLst>
          </p:cNvPr>
          <p:cNvSpPr>
            <a:spLocks noGrp="1"/>
          </p:cNvSpPr>
          <p:nvPr>
            <p:ph idx="1"/>
          </p:nvPr>
        </p:nvSpPr>
        <p:spPr>
          <a:xfrm>
            <a:off x="838200" y="1475874"/>
            <a:ext cx="10515600" cy="4275675"/>
          </a:xfrm>
        </p:spPr>
        <p:txBody>
          <a:bodyPr/>
          <a:lstStyle/>
          <a:p>
            <a:r>
              <a:rPr lang="en-US" b="0" dirty="0"/>
              <a:t>1820 </a:t>
            </a:r>
            <a:r>
              <a:rPr lang="mr-IN" b="0" dirty="0"/>
              <a:t>–</a:t>
            </a:r>
            <a:r>
              <a:rPr lang="en-US" b="0" dirty="0"/>
              <a:t> Territorial Compromise</a:t>
            </a:r>
          </a:p>
          <a:p>
            <a:r>
              <a:rPr lang="en-US" b="0" dirty="0"/>
              <a:t>1850 </a:t>
            </a:r>
            <a:r>
              <a:rPr lang="mr-IN" b="0" dirty="0"/>
              <a:t>–</a:t>
            </a:r>
            <a:r>
              <a:rPr lang="en-US" b="0" dirty="0"/>
              <a:t> Territorial Compromise, Fugitive Slave Act</a:t>
            </a:r>
          </a:p>
          <a:p>
            <a:r>
              <a:rPr lang="en-US" b="0" dirty="0"/>
              <a:t>1852 </a:t>
            </a:r>
            <a:r>
              <a:rPr lang="mr-IN" b="0" dirty="0"/>
              <a:t>–</a:t>
            </a:r>
            <a:r>
              <a:rPr lang="en-US" b="0" dirty="0"/>
              <a:t> Uncle Tom’s Cabin is Published</a:t>
            </a:r>
          </a:p>
          <a:p>
            <a:r>
              <a:rPr lang="en-US" b="0" dirty="0"/>
              <a:t>1854 </a:t>
            </a:r>
            <a:r>
              <a:rPr lang="mr-IN" b="0" dirty="0"/>
              <a:t>–</a:t>
            </a:r>
            <a:r>
              <a:rPr lang="en-US" b="0" dirty="0"/>
              <a:t> Kansas-Nebraska Act</a:t>
            </a:r>
          </a:p>
          <a:p>
            <a:r>
              <a:rPr lang="en-US" b="0" dirty="0"/>
              <a:t>1856 </a:t>
            </a:r>
            <a:r>
              <a:rPr lang="mr-IN" b="0" dirty="0"/>
              <a:t>–</a:t>
            </a:r>
            <a:r>
              <a:rPr lang="en-US" b="0" dirty="0"/>
              <a:t> The Caning of Charles Sumner</a:t>
            </a:r>
          </a:p>
          <a:p>
            <a:r>
              <a:rPr lang="en-US" b="0" dirty="0"/>
              <a:t>1857 </a:t>
            </a:r>
            <a:r>
              <a:rPr lang="mr-IN" b="0" dirty="0"/>
              <a:t>–</a:t>
            </a:r>
            <a:r>
              <a:rPr lang="en-US" b="0" dirty="0"/>
              <a:t> Dred Scott Supreme Court Case</a:t>
            </a:r>
          </a:p>
          <a:p>
            <a:r>
              <a:rPr lang="en-US" b="0" dirty="0"/>
              <a:t>1859 </a:t>
            </a:r>
            <a:r>
              <a:rPr lang="mr-IN" b="0" dirty="0"/>
              <a:t>–</a:t>
            </a:r>
            <a:r>
              <a:rPr lang="en-US" b="0" dirty="0"/>
              <a:t> John Brown’s Raid</a:t>
            </a:r>
          </a:p>
          <a:p>
            <a:endParaRPr lang="en-US" dirty="0"/>
          </a:p>
        </p:txBody>
      </p:sp>
    </p:spTree>
    <p:extLst>
      <p:ext uri="{BB962C8B-B14F-4D97-AF65-F5344CB8AC3E}">
        <p14:creationId xmlns:p14="http://schemas.microsoft.com/office/powerpoint/2010/main" val="172206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1725"/>
            <a:ext cx="10515600" cy="948770"/>
          </a:xfrm>
        </p:spPr>
        <p:txBody>
          <a:bodyPr>
            <a:normAutofit/>
          </a:bodyPr>
          <a:lstStyle/>
          <a:p>
            <a:pPr algn="ctr"/>
            <a:r>
              <a:rPr lang="en-US" sz="4000" dirty="0"/>
              <a:t>United States in 1820</a:t>
            </a:r>
          </a:p>
        </p:txBody>
      </p:sp>
      <p:pic>
        <p:nvPicPr>
          <p:cNvPr id="4" name="Picture 3">
            <a:extLst>
              <a:ext uri="{FF2B5EF4-FFF2-40B4-BE49-F238E27FC236}">
                <a16:creationId xmlns:a16="http://schemas.microsoft.com/office/drawing/2014/main" id="{CC16C444-1303-4877-9BDD-C45560120438}"/>
              </a:ext>
            </a:extLst>
          </p:cNvPr>
          <p:cNvPicPr>
            <a:picLocks noChangeAspect="1"/>
          </p:cNvPicPr>
          <p:nvPr/>
        </p:nvPicPr>
        <p:blipFill>
          <a:blip r:embed="rId3"/>
          <a:stretch>
            <a:fillRect/>
          </a:stretch>
        </p:blipFill>
        <p:spPr>
          <a:xfrm>
            <a:off x="2925418" y="834887"/>
            <a:ext cx="6178826" cy="5055403"/>
          </a:xfrm>
          <a:prstGeom prst="rect">
            <a:avLst/>
          </a:prstGeom>
        </p:spPr>
      </p:pic>
    </p:spTree>
    <p:extLst>
      <p:ext uri="{BB962C8B-B14F-4D97-AF65-F5344CB8AC3E}">
        <p14:creationId xmlns:p14="http://schemas.microsoft.com/office/powerpoint/2010/main" val="12481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72206-8935-43BD-BDE8-EB77021F5AE3}"/>
              </a:ext>
            </a:extLst>
          </p:cNvPr>
          <p:cNvPicPr>
            <a:picLocks noChangeAspect="1"/>
          </p:cNvPicPr>
          <p:nvPr/>
        </p:nvPicPr>
        <p:blipFill>
          <a:blip r:embed="rId3"/>
          <a:stretch>
            <a:fillRect/>
          </a:stretch>
        </p:blipFill>
        <p:spPr>
          <a:xfrm>
            <a:off x="2450060" y="889302"/>
            <a:ext cx="7291879" cy="5968698"/>
          </a:xfrm>
          <a:prstGeom prst="rect">
            <a:avLst/>
          </a:prstGeom>
        </p:spPr>
      </p:pic>
      <p:sp>
        <p:nvSpPr>
          <p:cNvPr id="3" name="Rectangle 2">
            <a:extLst>
              <a:ext uri="{FF2B5EF4-FFF2-40B4-BE49-F238E27FC236}">
                <a16:creationId xmlns:a16="http://schemas.microsoft.com/office/drawing/2014/main" id="{BBF1B7C7-174B-4A06-910E-F24A7A679BF6}"/>
              </a:ext>
            </a:extLst>
          </p:cNvPr>
          <p:cNvSpPr/>
          <p:nvPr/>
        </p:nvSpPr>
        <p:spPr>
          <a:xfrm>
            <a:off x="4114528" y="191054"/>
            <a:ext cx="39629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How to Resolve?</a:t>
            </a:r>
          </a:p>
        </p:txBody>
      </p:sp>
    </p:spTree>
    <p:extLst>
      <p:ext uri="{BB962C8B-B14F-4D97-AF65-F5344CB8AC3E}">
        <p14:creationId xmlns:p14="http://schemas.microsoft.com/office/powerpoint/2010/main" val="31103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3E20-6531-4117-B26B-B322652856DC}"/>
              </a:ext>
            </a:extLst>
          </p:cNvPr>
          <p:cNvSpPr>
            <a:spLocks noGrp="1"/>
          </p:cNvSpPr>
          <p:nvPr>
            <p:ph type="title"/>
          </p:nvPr>
        </p:nvSpPr>
        <p:spPr>
          <a:xfrm>
            <a:off x="838200" y="365125"/>
            <a:ext cx="10515600" cy="885705"/>
          </a:xfrm>
        </p:spPr>
        <p:txBody>
          <a:bodyPr>
            <a:normAutofit/>
          </a:bodyPr>
          <a:lstStyle/>
          <a:p>
            <a:pPr algn="ctr"/>
            <a:r>
              <a:rPr lang="en-US" sz="4000" dirty="0"/>
              <a:t>Missouri Compromise</a:t>
            </a:r>
          </a:p>
        </p:txBody>
      </p:sp>
      <p:sp>
        <p:nvSpPr>
          <p:cNvPr id="3" name="Content Placeholder 2">
            <a:extLst>
              <a:ext uri="{FF2B5EF4-FFF2-40B4-BE49-F238E27FC236}">
                <a16:creationId xmlns:a16="http://schemas.microsoft.com/office/drawing/2014/main" id="{B6DE2E9B-923F-48FC-8DFF-AF95BD2B47A3}"/>
              </a:ext>
            </a:extLst>
          </p:cNvPr>
          <p:cNvSpPr>
            <a:spLocks noGrp="1"/>
          </p:cNvSpPr>
          <p:nvPr>
            <p:ph idx="1"/>
          </p:nvPr>
        </p:nvSpPr>
        <p:spPr>
          <a:xfrm>
            <a:off x="838200" y="1343299"/>
            <a:ext cx="10515600" cy="4171402"/>
          </a:xfrm>
        </p:spPr>
        <p:txBody>
          <a:bodyPr>
            <a:normAutofit fontScale="92500"/>
          </a:bodyPr>
          <a:lstStyle/>
          <a:p>
            <a:pPr marL="0" indent="0">
              <a:buNone/>
            </a:pPr>
            <a:r>
              <a:rPr lang="en-US" dirty="0">
                <a:solidFill>
                  <a:srgbClr val="225790"/>
                </a:solidFill>
              </a:rPr>
              <a:t>SEC. 8. </a:t>
            </a:r>
            <a:r>
              <a:rPr lang="en-US" b="0" dirty="0">
                <a:latin typeface="Georgia" pitchFamily="18" charset="0"/>
              </a:rPr>
              <a:t>And be it further enacted. That in all that </a:t>
            </a:r>
            <a:r>
              <a:rPr lang="en-US" b="0" dirty="0">
                <a:solidFill>
                  <a:srgbClr val="225790"/>
                </a:solidFill>
                <a:latin typeface="Georgia" pitchFamily="18" charset="0"/>
              </a:rPr>
              <a:t>territory</a:t>
            </a:r>
            <a:r>
              <a:rPr lang="en-US" b="0" dirty="0">
                <a:latin typeface="Georgia" pitchFamily="18" charset="0"/>
              </a:rPr>
              <a:t> ceded by France to the United States, under the name of Louisiana, which lies </a:t>
            </a:r>
            <a:r>
              <a:rPr lang="en-US" dirty="0">
                <a:solidFill>
                  <a:schemeClr val="accent1"/>
                </a:solidFill>
                <a:latin typeface="Georgia" pitchFamily="18" charset="0"/>
              </a:rPr>
              <a:t>north of thirty-six degrees and thirty minutes north latitude</a:t>
            </a:r>
            <a:r>
              <a:rPr lang="en-US" b="0" dirty="0">
                <a:latin typeface="Georgia" pitchFamily="18" charset="0"/>
              </a:rPr>
              <a:t>, not included within the limits of the state, contemplated by this act</a:t>
            </a:r>
            <a:r>
              <a:rPr lang="en-US" dirty="0">
                <a:latin typeface="Georgia" pitchFamily="18" charset="0"/>
              </a:rPr>
              <a:t>, </a:t>
            </a:r>
            <a:r>
              <a:rPr lang="en-US" dirty="0">
                <a:solidFill>
                  <a:schemeClr val="accent1"/>
                </a:solidFill>
                <a:latin typeface="Georgia" pitchFamily="18" charset="0"/>
              </a:rPr>
              <a:t>slavery and involuntary servitude</a:t>
            </a:r>
            <a:r>
              <a:rPr lang="en-US" b="0" dirty="0">
                <a:latin typeface="Georgia" pitchFamily="18" charset="0"/>
              </a:rPr>
              <a:t>, otherwise than in the punishment of crimes, whereof the parties shall have been duly convicted, shall be, and </a:t>
            </a:r>
            <a:r>
              <a:rPr lang="en-US" b="0" dirty="0">
                <a:solidFill>
                  <a:srgbClr val="225790"/>
                </a:solidFill>
                <a:latin typeface="Georgia" pitchFamily="18" charset="0"/>
              </a:rPr>
              <a:t>is </a:t>
            </a:r>
            <a:r>
              <a:rPr lang="en-US" dirty="0">
                <a:solidFill>
                  <a:schemeClr val="accent1"/>
                </a:solidFill>
                <a:latin typeface="Georgia" pitchFamily="18" charset="0"/>
              </a:rPr>
              <a:t>hereby, forever prohibited</a:t>
            </a:r>
            <a:r>
              <a:rPr lang="en-US" b="0" dirty="0">
                <a:latin typeface="Georgia" pitchFamily="18" charset="0"/>
              </a:rPr>
              <a:t>: Provided always, That any person escaping into the same, from whom </a:t>
            </a:r>
            <a:r>
              <a:rPr lang="en-US" b="0" dirty="0" err="1">
                <a:latin typeface="Georgia" pitchFamily="18" charset="0"/>
              </a:rPr>
              <a:t>labour</a:t>
            </a:r>
            <a:r>
              <a:rPr lang="en-US" b="0" dirty="0">
                <a:latin typeface="Georgia" pitchFamily="18" charset="0"/>
              </a:rPr>
              <a:t> or service is lawfully claimed, in any state or territory of the United States, such fugitive may be lawfully reclaimed and conveyed to the person claiming his or her </a:t>
            </a:r>
            <a:r>
              <a:rPr lang="en-US" b="0" dirty="0" err="1">
                <a:latin typeface="Georgia" pitchFamily="18" charset="0"/>
              </a:rPr>
              <a:t>labour</a:t>
            </a:r>
            <a:r>
              <a:rPr lang="en-US" b="0" dirty="0">
                <a:latin typeface="Georgia" pitchFamily="18" charset="0"/>
              </a:rPr>
              <a:t> or service as aforesaid.</a:t>
            </a:r>
          </a:p>
          <a:p>
            <a:endParaRPr lang="en-US" dirty="0"/>
          </a:p>
        </p:txBody>
      </p:sp>
    </p:spTree>
    <p:extLst>
      <p:ext uri="{BB962C8B-B14F-4D97-AF65-F5344CB8AC3E}">
        <p14:creationId xmlns:p14="http://schemas.microsoft.com/office/powerpoint/2010/main" val="363764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DC0AB-F344-4031-9C42-25D19F4FAC44}"/>
              </a:ext>
            </a:extLst>
          </p:cNvPr>
          <p:cNvSpPr/>
          <p:nvPr/>
        </p:nvSpPr>
        <p:spPr>
          <a:xfrm>
            <a:off x="1772478" y="176175"/>
            <a:ext cx="8647043" cy="1323439"/>
          </a:xfrm>
          <a:prstGeom prst="rect">
            <a:avLst/>
          </a:prstGeom>
        </p:spPr>
        <p:txBody>
          <a:bodyPr wrap="square">
            <a:spAutoFit/>
          </a:bodyPr>
          <a:lstStyle/>
          <a:p>
            <a:pPr algn="ctr"/>
            <a:r>
              <a:rPr lang="en-US" sz="4000" dirty="0">
                <a:solidFill>
                  <a:srgbClr val="225790"/>
                </a:solidFill>
                <a:latin typeface="Georgia" pitchFamily="18" charset="0"/>
              </a:rPr>
              <a:t>Slave and Free Areas after the Missouri Compromise, 1820</a:t>
            </a:r>
          </a:p>
        </p:txBody>
      </p:sp>
      <p:pic>
        <p:nvPicPr>
          <p:cNvPr id="3" name="Picture 2">
            <a:extLst>
              <a:ext uri="{FF2B5EF4-FFF2-40B4-BE49-F238E27FC236}">
                <a16:creationId xmlns:a16="http://schemas.microsoft.com/office/drawing/2014/main" id="{E9C01DF9-D037-459C-9763-3DCC1CB57130}"/>
              </a:ext>
            </a:extLst>
          </p:cNvPr>
          <p:cNvPicPr>
            <a:picLocks noChangeAspect="1"/>
          </p:cNvPicPr>
          <p:nvPr/>
        </p:nvPicPr>
        <p:blipFill>
          <a:blip r:embed="rId2"/>
          <a:stretch>
            <a:fillRect/>
          </a:stretch>
        </p:blipFill>
        <p:spPr>
          <a:xfrm>
            <a:off x="2703443" y="1491248"/>
            <a:ext cx="6341166" cy="5190577"/>
          </a:xfrm>
          <a:prstGeom prst="rect">
            <a:avLst/>
          </a:prstGeom>
        </p:spPr>
      </p:pic>
    </p:spTree>
    <p:extLst>
      <p:ext uri="{BB962C8B-B14F-4D97-AF65-F5344CB8AC3E}">
        <p14:creationId xmlns:p14="http://schemas.microsoft.com/office/powerpoint/2010/main" val="151999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6244B4-11FA-4DD3-9000-2E276DC99686}"/>
              </a:ext>
            </a:extLst>
          </p:cNvPr>
          <p:cNvSpPr>
            <a:spLocks noGrp="1"/>
          </p:cNvSpPr>
          <p:nvPr>
            <p:ph type="title"/>
          </p:nvPr>
        </p:nvSpPr>
        <p:spPr>
          <a:xfrm>
            <a:off x="1981200" y="449514"/>
            <a:ext cx="8229600" cy="869950"/>
          </a:xfrm>
        </p:spPr>
        <p:txBody>
          <a:bodyPr/>
          <a:lstStyle/>
          <a:p>
            <a:pPr algn="ctr"/>
            <a:r>
              <a:rPr lang="en-US" sz="4000" dirty="0"/>
              <a:t>Thomas Jefferson’s Opinion</a:t>
            </a:r>
          </a:p>
        </p:txBody>
      </p:sp>
      <p:pic>
        <p:nvPicPr>
          <p:cNvPr id="3" name="Content Placeholder 9">
            <a:extLst>
              <a:ext uri="{FF2B5EF4-FFF2-40B4-BE49-F238E27FC236}">
                <a16:creationId xmlns:a16="http://schemas.microsoft.com/office/drawing/2014/main" id="{6B4FB4F1-861F-418F-A520-59DC84D650B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37432" y="1532021"/>
            <a:ext cx="5058568" cy="3777916"/>
          </a:xfrm>
        </p:spPr>
      </p:pic>
      <p:sp>
        <p:nvSpPr>
          <p:cNvPr id="4" name="Text Placeholder 8">
            <a:extLst>
              <a:ext uri="{FF2B5EF4-FFF2-40B4-BE49-F238E27FC236}">
                <a16:creationId xmlns:a16="http://schemas.microsoft.com/office/drawing/2014/main" id="{EA71423D-A711-4299-8B95-4E556B292355}"/>
              </a:ext>
            </a:extLst>
          </p:cNvPr>
          <p:cNvSpPr txBox="1">
            <a:spLocks/>
          </p:cNvSpPr>
          <p:nvPr/>
        </p:nvSpPr>
        <p:spPr>
          <a:xfrm>
            <a:off x="6565231" y="3537284"/>
            <a:ext cx="3276600" cy="1772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a:rPr>
              <a:t>Read Jefferson’s Letter to John Holmes and complete the Document Analysis Form.</a:t>
            </a:r>
            <a:endParaRPr lang="en-US" sz="1800" dirty="0"/>
          </a:p>
        </p:txBody>
      </p:sp>
    </p:spTree>
    <p:extLst>
      <p:ext uri="{BB962C8B-B14F-4D97-AF65-F5344CB8AC3E}">
        <p14:creationId xmlns:p14="http://schemas.microsoft.com/office/powerpoint/2010/main" val="106342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CC6D2-0393-45D5-8F85-4757F60B01C2}"/>
              </a:ext>
            </a:extLst>
          </p:cNvPr>
          <p:cNvSpPr/>
          <p:nvPr/>
        </p:nvSpPr>
        <p:spPr>
          <a:xfrm>
            <a:off x="3070973" y="262595"/>
            <a:ext cx="6050054" cy="707886"/>
          </a:xfrm>
          <a:prstGeom prst="rect">
            <a:avLst/>
          </a:prstGeom>
        </p:spPr>
        <p:txBody>
          <a:bodyPr wrap="none">
            <a:spAutoFit/>
          </a:bodyPr>
          <a:lstStyle/>
          <a:p>
            <a:r>
              <a:rPr lang="en-US" sz="4000" dirty="0"/>
              <a:t>The United States in 1848</a:t>
            </a:r>
          </a:p>
        </p:txBody>
      </p:sp>
      <p:pic>
        <p:nvPicPr>
          <p:cNvPr id="3" name="Picture 2">
            <a:extLst>
              <a:ext uri="{FF2B5EF4-FFF2-40B4-BE49-F238E27FC236}">
                <a16:creationId xmlns:a16="http://schemas.microsoft.com/office/drawing/2014/main" id="{4B9F71E8-588C-4799-B3C3-FEBCAAE4EFE3}"/>
              </a:ext>
            </a:extLst>
          </p:cNvPr>
          <p:cNvPicPr>
            <a:picLocks noChangeAspect="1"/>
          </p:cNvPicPr>
          <p:nvPr/>
        </p:nvPicPr>
        <p:blipFill>
          <a:blip r:embed="rId2"/>
          <a:stretch>
            <a:fillRect/>
          </a:stretch>
        </p:blipFill>
        <p:spPr>
          <a:xfrm>
            <a:off x="2385393" y="970481"/>
            <a:ext cx="7136294" cy="5840013"/>
          </a:xfrm>
          <a:prstGeom prst="rect">
            <a:avLst/>
          </a:prstGeom>
        </p:spPr>
      </p:pic>
    </p:spTree>
    <p:extLst>
      <p:ext uri="{BB962C8B-B14F-4D97-AF65-F5344CB8AC3E}">
        <p14:creationId xmlns:p14="http://schemas.microsoft.com/office/powerpoint/2010/main" val="5930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6A04A-982B-4A61-A857-FA0E0A2DD3AE}"/>
              </a:ext>
            </a:extLst>
          </p:cNvPr>
          <p:cNvPicPr>
            <a:picLocks noChangeAspect="1"/>
          </p:cNvPicPr>
          <p:nvPr/>
        </p:nvPicPr>
        <p:blipFill>
          <a:blip r:embed="rId2"/>
          <a:stretch>
            <a:fillRect/>
          </a:stretch>
        </p:blipFill>
        <p:spPr>
          <a:xfrm>
            <a:off x="2330402" y="883713"/>
            <a:ext cx="7300372" cy="5974287"/>
          </a:xfrm>
          <a:prstGeom prst="rect">
            <a:avLst/>
          </a:prstGeom>
        </p:spPr>
      </p:pic>
      <p:sp>
        <p:nvSpPr>
          <p:cNvPr id="3" name="Rectangle 2">
            <a:extLst>
              <a:ext uri="{FF2B5EF4-FFF2-40B4-BE49-F238E27FC236}">
                <a16:creationId xmlns:a16="http://schemas.microsoft.com/office/drawing/2014/main" id="{D3FA5B76-F5EF-4824-924D-49F6B14DF813}"/>
              </a:ext>
            </a:extLst>
          </p:cNvPr>
          <p:cNvSpPr/>
          <p:nvPr/>
        </p:nvSpPr>
        <p:spPr>
          <a:xfrm>
            <a:off x="3999116" y="175827"/>
            <a:ext cx="3962944" cy="707886"/>
          </a:xfrm>
          <a:prstGeom prst="rect">
            <a:avLst/>
          </a:prstGeom>
        </p:spPr>
        <p:txBody>
          <a:bodyPr wrap="none">
            <a:spAutoFit/>
          </a:bodyPr>
          <a:lstStyle/>
          <a:p>
            <a:r>
              <a:rPr lang="en-US" sz="4000" dirty="0"/>
              <a:t>How to Resolve?</a:t>
            </a:r>
          </a:p>
        </p:txBody>
      </p:sp>
    </p:spTree>
    <p:extLst>
      <p:ext uri="{BB962C8B-B14F-4D97-AF65-F5344CB8AC3E}">
        <p14:creationId xmlns:p14="http://schemas.microsoft.com/office/powerpoint/2010/main" val="2480880458"/>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2298</Words>
  <Application>Microsoft Office PowerPoint</Application>
  <PresentationFormat>Widescreen</PresentationFormat>
  <Paragraphs>137</Paragraphs>
  <Slides>26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Adobe Devanagari</vt:lpstr>
      <vt:lpstr>Arial</vt:lpstr>
      <vt:lpstr>Calibri</vt:lpstr>
      <vt:lpstr>Georgia</vt:lpstr>
      <vt:lpstr>Times New Roman</vt:lpstr>
      <vt:lpstr>Office Theme</vt:lpstr>
      <vt:lpstr>1860: Disunion</vt:lpstr>
      <vt:lpstr>Expansions and Compromises</vt:lpstr>
      <vt:lpstr>United States in 1820</vt:lpstr>
      <vt:lpstr>PowerPoint Presentation</vt:lpstr>
      <vt:lpstr>Missouri Compromise</vt:lpstr>
      <vt:lpstr>PowerPoint Presentation</vt:lpstr>
      <vt:lpstr>Thomas Jefferson’s Opinion</vt:lpstr>
      <vt:lpstr>PowerPoint Presentation</vt:lpstr>
      <vt:lpstr>PowerPoint Presentation</vt:lpstr>
      <vt:lpstr>Compromise of 1850</vt:lpstr>
      <vt:lpstr>Compromise of 1850</vt:lpstr>
      <vt:lpstr>Excerpt, The Fugitive Slave Act</vt:lpstr>
      <vt:lpstr>Compromise of 1850 Reaction</vt:lpstr>
      <vt:lpstr>PowerPoint Presentation</vt:lpstr>
      <vt:lpstr>PowerPoint Presentation</vt:lpstr>
      <vt:lpstr>Kansas-Nebraska Act, 1854</vt:lpstr>
      <vt:lpstr>PowerPoint Presentation</vt:lpstr>
      <vt:lpstr>Major Events Prior to the War</vt:lpstr>
      <vt:lpstr>Dred Scott 1857</vt:lpstr>
      <vt:lpstr>Dred Scott Supreme Court Decision</vt:lpstr>
      <vt:lpstr>Dred Scott Public Reaction</vt:lpstr>
      <vt:lpstr>John Brown’s Raid Harper’s Ferry, VA October 1859</vt:lpstr>
      <vt:lpstr>John Brown’s Raid</vt:lpstr>
      <vt:lpstr>“I, John Brown, am now quite certain that the crimes of this guilty land will never be purged away but with blood.”</vt:lpstr>
      <vt:lpstr>Two Views What’s Your Opinion?</vt:lpstr>
      <vt:lpstr>Timeline of Major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Sarah Canfield</cp:lastModifiedBy>
  <cp:revision>47</cp:revision>
  <dcterms:created xsi:type="dcterms:W3CDTF">2019-06-11T12:13:11Z</dcterms:created>
  <dcterms:modified xsi:type="dcterms:W3CDTF">2024-03-26T19:33:24Z</dcterms:modified>
</cp:coreProperties>
</file>